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715" r:id="rId2"/>
    <p:sldId id="755" r:id="rId3"/>
    <p:sldId id="738" r:id="rId4"/>
    <p:sldId id="739" r:id="rId5"/>
    <p:sldId id="693" r:id="rId6"/>
    <p:sldId id="467" r:id="rId7"/>
    <p:sldId id="499" r:id="rId8"/>
    <p:sldId id="526" r:id="rId9"/>
    <p:sldId id="760" r:id="rId10"/>
    <p:sldId id="730" r:id="rId11"/>
    <p:sldId id="756" r:id="rId12"/>
    <p:sldId id="257" r:id="rId13"/>
    <p:sldId id="697" r:id="rId14"/>
    <p:sldId id="702" r:id="rId15"/>
    <p:sldId id="748" r:id="rId16"/>
    <p:sldId id="726" r:id="rId17"/>
    <p:sldId id="735" r:id="rId18"/>
    <p:sldId id="728" r:id="rId19"/>
    <p:sldId id="734" r:id="rId20"/>
    <p:sldId id="733" r:id="rId21"/>
    <p:sldId id="747" r:id="rId22"/>
    <p:sldId id="694" r:id="rId23"/>
    <p:sldId id="757" r:id="rId24"/>
    <p:sldId id="705" r:id="rId25"/>
    <p:sldId id="688" r:id="rId26"/>
    <p:sldId id="679" r:id="rId27"/>
    <p:sldId id="725" r:id="rId28"/>
    <p:sldId id="708" r:id="rId29"/>
    <p:sldId id="709" r:id="rId30"/>
    <p:sldId id="680" r:id="rId31"/>
    <p:sldId id="690" r:id="rId32"/>
    <p:sldId id="659" r:id="rId33"/>
    <p:sldId id="742" r:id="rId34"/>
    <p:sldId id="736" r:id="rId35"/>
    <p:sldId id="482" r:id="rId36"/>
    <p:sldId id="633" r:id="rId37"/>
    <p:sldId id="682" r:id="rId38"/>
    <p:sldId id="732" r:id="rId39"/>
    <p:sldId id="711" r:id="rId40"/>
    <p:sldId id="723" r:id="rId41"/>
    <p:sldId id="717" r:id="rId42"/>
    <p:sldId id="718" r:id="rId43"/>
    <p:sldId id="687" r:id="rId44"/>
    <p:sldId id="759" r:id="rId45"/>
    <p:sldId id="662" r:id="rId46"/>
    <p:sldId id="745" r:id="rId47"/>
    <p:sldId id="758" r:id="rId48"/>
    <p:sldId id="737" r:id="rId49"/>
    <p:sldId id="470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4"/>
    <p:restoredTop sz="91728"/>
  </p:normalViewPr>
  <p:slideViewPr>
    <p:cSldViewPr snapToGrid="0" snapToObjects="1">
      <p:cViewPr>
        <p:scale>
          <a:sx n="72" d="100"/>
          <a:sy n="72" d="100"/>
        </p:scale>
        <p:origin x="1488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38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40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Title Goes Here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F5B313F-7833-4E3D-A128-CD0873D1FCE3}" type="datetime1">
              <a:rPr lang="en-US" smtClean="0"/>
              <a:t>4/5/17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a-DK" smtClean="0"/>
              <a:t>Page </a:t>
            </a:r>
            <a:fld id="{111E5896-917A-4035-A860-408E1EC3CD51}" type="slidenum">
              <a:rPr lang="da-DK" smtClean="0"/>
              <a:pPr/>
              <a:t>19</a:t>
            </a:fld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BROCADE COMMUNICATIONS SYSTEMS,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4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4/5/17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dirty="0"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202957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4/5/17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22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355594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69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87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0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27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5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2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35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93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38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54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42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4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91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06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08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3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6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16337" y="449671"/>
            <a:ext cx="10303183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strike="noStrike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915677" y="1106661"/>
            <a:ext cx="10323824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806960" y="1828801"/>
            <a:ext cx="4069840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 bwMode="gray">
          <a:xfrm>
            <a:off x="4986728" y="1849967"/>
            <a:ext cx="6718439" cy="4140200"/>
          </a:xfrm>
          <a:solidFill>
            <a:schemeClr val="bg1"/>
          </a:solidFill>
        </p:spPr>
        <p:txBody>
          <a:bodyPr/>
          <a:lstStyle>
            <a:lvl1pPr>
              <a:defRPr>
                <a:latin typeface="Dual 400" panose="020006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5332906" y="6499478"/>
            <a:ext cx="5487303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 dirty="0"/>
              <a:t>© 2016 BROCADE COMMUNICATIONS SYSTEMS, INC.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10892800" y="6526318"/>
            <a:ext cx="3424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78367" y="6499227"/>
            <a:ext cx="4827059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9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337" y="449671"/>
            <a:ext cx="10303183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15677" y="1106661"/>
            <a:ext cx="10323824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06961" y="1828801"/>
            <a:ext cx="10422548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332906" y="6499476"/>
            <a:ext cx="5487301" cy="17997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/>
              <a:t>© 2016 BROCADE COMMUNICATIONS SYSTEMS, INC.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892800" y="6526318"/>
            <a:ext cx="3424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78367" y="6499227"/>
            <a:ext cx="4827059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2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m@%7buoregon.edu,1-4-5.net" TargetMode="External"/><Relationship Id="rId4" Type="http://schemas.openxmlformats.org/officeDocument/2006/relationships/hyperlink" Target="http://events.linuxfoundation.org/events/open-networking-summit" TargetMode="External"/><Relationship Id="rId5" Type="http://schemas.openxmlformats.org/officeDocument/2006/relationships/hyperlink" Target="http://www.1-4-5.net/~dmm/talks/2017/nfv_world_congress.pptx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s://github.com/jcjohnson/neural-styl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bloomberg.com/news/articles/2016-12-06/apple-to-start-publishing-ai-research-to-hasten-deep-learni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://allenai.org/data.html" TargetMode="External"/><Relationship Id="rId6" Type="http://schemas.openxmlformats.org/officeDocument/2006/relationships/hyperlink" Target="https://docs.google.com/spreadsheets/d/1AQvZ7-Kg0lSZtG1wlgbIsrm90HaTZrJGQMz-uKRRlFw/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atascience.ibm.com/blog/the-mathematics-of-machine-learning/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br.org/2016/11/what-artificial-intelligence-can-and-cant-do-right-now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ages/1902086376686983" TargetMode="Externa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bmlbook.com/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s://papers.nips.cc/paper/5656-hidden-technical-debt-in-machine-learning-system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arxiv.org/pdf/1512.0259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52.jp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acketpushers.net/podcast/podcasts/pq-show-107-applicability-machine-learning-networkin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jp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jpg"/><Relationship Id="rId8" Type="http://schemas.openxmlformats.org/officeDocument/2006/relationships/image" Target="../media/image64.jpg"/><Relationship Id="rId9" Type="http://schemas.openxmlformats.org/officeDocument/2006/relationships/image" Target="../media/image65.jpg"/><Relationship Id="rId10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hyperlink" Target="https://research.microsoft.com/en-us/UM/people/srikanth/data/deeprm_hotnets16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hyperlink" Target="https://research.googleblog.com/2016/11/zero-shot-translation-with-googles.html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53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hyperlink" Target="https://blog.openai.com/evolution-strateg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s://github.com/Microsoft/CNTK)" TargetMode="External"/><Relationship Id="rId5" Type="http://schemas.openxmlformats.org/officeDocument/2006/relationships/hyperlink" Target="https://aws.amazon.com/mxnet)" TargetMode="External"/><Relationship Id="rId6" Type="http://schemas.openxmlformats.org/officeDocument/2006/relationships/hyperlink" Target="https://keras.io/)" TargetMode="External"/><Relationship Id="rId7" Type="http://schemas.openxmlformats.org/officeDocument/2006/relationships/hyperlink" Target="https://github.com/Theano" TargetMode="External"/><Relationship Id="rId8" Type="http://schemas.openxmlformats.org/officeDocument/2006/relationships/hyperlink" Target="https://openreview.net/pdf?id=r1Ue8Hcxg" TargetMode="External"/><Relationship Id="rId9" Type="http://schemas.openxmlformats.org/officeDocument/2006/relationships/hyperlink" Target="http://papers.nips.cc/paper/6461-learning-to-learn-by-gradient-descent-by-gradient-desce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hyperlink" Target="https://blog.openai.com/evolution-strategies)" TargetMode="External"/><Relationship Id="rId5" Type="http://schemas.openxmlformats.org/officeDocument/2006/relationships/hyperlink" Target="https://arxiv.org/abs/1612.007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hyperlink" Target="https://arxiv.org/pdf/1703.03864.pdf" TargetMode="External"/><Relationship Id="rId12" Type="http://schemas.openxmlformats.org/officeDocument/2006/relationships/image" Target="../media/image81.png"/><Relationship Id="rId13" Type="http://schemas.openxmlformats.org/officeDocument/2006/relationships/image" Target="../media/image82.jpg"/><Relationship Id="rId14" Type="http://schemas.openxmlformats.org/officeDocument/2006/relationships/image" Target="../media/image730.png"/><Relationship Id="rId1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hyperlink" Target="https://arxiv.org/pdf/1412.6572.pdf" TargetMode="External"/><Relationship Id="rId5" Type="http://schemas.openxmlformats.org/officeDocument/2006/relationships/hyperlink" Target="https://deepmind.com/research/alphago/" TargetMode="External"/><Relationship Id="rId6" Type="http://schemas.openxmlformats.org/officeDocument/2006/relationships/hyperlink" Target="https://arxiv.org/abs/1412.6572" TargetMode="External"/><Relationship Id="rId7" Type="http://schemas.openxmlformats.org/officeDocument/2006/relationships/hyperlink" Target="https://arxiv.org/abs/1606.04474" TargetMode="External"/><Relationship Id="rId8" Type="http://schemas.openxmlformats.org/officeDocument/2006/relationships/hyperlink" Target="https://openreview.net/pdf?id=r1Ue8Hcxg" TargetMode="External"/><Relationship Id="rId9" Type="http://schemas.openxmlformats.org/officeDocument/2006/relationships/hyperlink" Target="https://arxiv.org/pdf/1509.06321.pdf" TargetMode="External"/><Relationship Id="rId10" Type="http://schemas.openxmlformats.org/officeDocument/2006/relationships/hyperlink" Target="http://arxiv.org/pdf/1608.08225v1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http://www.1-4-5.net/~dmm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_winter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approximatelycorrect.com/2017/03/28/the-ai-misinformation-epidemic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hyperlink" Target="http://distill.pub/" TargetMode="External"/><Relationship Id="rId12" Type="http://schemas.openxmlformats.org/officeDocument/2006/relationships/hyperlink" Target="https://github.com/robertsdionne/neural-network-papers" TargetMode="External"/><Relationship Id="rId13" Type="http://schemas.openxmlformats.org/officeDocument/2006/relationships/hyperlink" Target="https://github.com/kjw0612/awesome-deep-vision" TargetMode="External"/><Relationship Id="rId14" Type="http://schemas.openxmlformats.org/officeDocument/2006/relationships/hyperlink" Target="https://www.utoronto.ca/news/vector-institute-points-toronto-global-hot-spot-ai-research" TargetMode="External"/><Relationship Id="rId15" Type="http://schemas.openxmlformats.org/officeDocument/2006/relationships/image" Target="../media/image11.jp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tensorflow.org/" TargetMode="External"/><Relationship Id="rId4" Type="http://schemas.openxmlformats.org/officeDocument/2006/relationships/hyperlink" Target="https://openai.com/" TargetMode="External"/><Relationship Id="rId5" Type="http://schemas.openxmlformats.org/officeDocument/2006/relationships/hyperlink" Target="https://deepmind.com/blog/open-sourcing-deepmind-lab/" TargetMode="External"/><Relationship Id="rId6" Type="http://schemas.openxmlformats.org/officeDocument/2006/relationships/hyperlink" Target="http://image-net.org/" TargetMode="External"/><Relationship Id="rId7" Type="http://schemas.openxmlformats.org/officeDocument/2006/relationships/hyperlink" Target="https://github.com/BVLC/caffe/tree/master/models/bvlc_alexnet" TargetMode="External"/><Relationship Id="rId8" Type="http://schemas.openxmlformats.org/officeDocument/2006/relationships/hyperlink" Target="https://arxiv.org/" TargetMode="External"/><Relationship Id="rId9" Type="http://schemas.openxmlformats.org/officeDocument/2006/relationships/hyperlink" Target="https://openreview.net/" TargetMode="External"/><Relationship Id="rId10" Type="http://schemas.openxmlformats.org/officeDocument/2006/relationships/hyperlink" Target="http://ai-on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8872" y="110665"/>
            <a:ext cx="8949128" cy="1739447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sz="4000" dirty="0"/>
              <a:t>Beyond Siri: Applying Machine Learning </a:t>
            </a:r>
            <a:br>
              <a:rPr lang="en-US" sz="4000" dirty="0"/>
            </a:br>
            <a:r>
              <a:rPr lang="en-US" sz="4000" dirty="0"/>
              <a:t>To Network Automation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3385" y="69424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8924926" y="6657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46428" y="5883223"/>
            <a:ext cx="389401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David </a:t>
            </a:r>
            <a:r>
              <a:rPr lang="en-US" sz="1050" dirty="0" smtClean="0"/>
              <a:t>Meyer</a:t>
            </a:r>
          </a:p>
          <a:p>
            <a:pPr algn="ctr"/>
            <a:r>
              <a:rPr lang="en-US" sz="1050" dirty="0" smtClean="0">
                <a:solidFill>
                  <a:srgbClr val="0070C0"/>
                </a:solidFill>
                <a:hlinkClick r:id="rId3"/>
              </a:rPr>
              <a:t>dmm@{uoregon.edu,1-4-5.net</a:t>
            </a:r>
            <a:r>
              <a:rPr lang="en-US" sz="1050" dirty="0" smtClean="0">
                <a:solidFill>
                  <a:srgbClr val="0070C0"/>
                </a:solidFill>
              </a:rPr>
              <a:t>, </a:t>
            </a:r>
            <a:r>
              <a:rPr lang="mr-IN" sz="1050" dirty="0" smtClean="0">
                <a:solidFill>
                  <a:srgbClr val="0070C0"/>
                </a:solidFill>
              </a:rPr>
              <a:t>…</a:t>
            </a:r>
            <a:r>
              <a:rPr lang="en-US" sz="1050" dirty="0" smtClean="0">
                <a:solidFill>
                  <a:srgbClr val="0070C0"/>
                </a:solidFill>
              </a:rPr>
              <a:t>}</a:t>
            </a:r>
            <a:endParaRPr lang="en-US" sz="1050" dirty="0">
              <a:solidFill>
                <a:srgbClr val="0070C0"/>
              </a:solidFill>
            </a:endParaRPr>
          </a:p>
          <a:p>
            <a:pPr algn="ctr"/>
            <a:r>
              <a:rPr lang="en-US" sz="1050" dirty="0"/>
              <a:t>Open Networking Summit 2017</a:t>
            </a:r>
          </a:p>
          <a:p>
            <a:pPr algn="ctr"/>
            <a:r>
              <a:rPr lang="en-US" sz="1050" dirty="0">
                <a:hlinkClick r:id="rId4"/>
              </a:rPr>
              <a:t>http://events.linuxfoundation.org/events/open-networking-summit</a:t>
            </a:r>
            <a:endParaRPr lang="en-US" sz="1050" dirty="0"/>
          </a:p>
          <a:p>
            <a:pPr algn="ctr"/>
            <a:r>
              <a:rPr lang="en-US" sz="1050" dirty="0">
                <a:hlinkClick r:id="rId5"/>
              </a:rPr>
              <a:t>http://www.1-4-5.net/~dmm/ml/talks/2017/ons.pptx</a:t>
            </a:r>
            <a:endParaRPr lang="en-US" sz="1050" dirty="0"/>
          </a:p>
        </p:txBody>
      </p:sp>
      <p:grpSp>
        <p:nvGrpSpPr>
          <p:cNvPr id="9" name="Group 8"/>
          <p:cNvGrpSpPr/>
          <p:nvPr/>
        </p:nvGrpSpPr>
        <p:grpSpPr>
          <a:xfrm>
            <a:off x="3231651" y="1784053"/>
            <a:ext cx="5923570" cy="4113519"/>
            <a:chOff x="1569720" y="1784052"/>
            <a:chExt cx="5923570" cy="411351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720" y="1784052"/>
              <a:ext cx="5819842" cy="38726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3" name="TextBox 2"/>
            <p:cNvSpPr txBox="1"/>
            <p:nvPr/>
          </p:nvSpPr>
          <p:spPr>
            <a:xfrm>
              <a:off x="5756917" y="5697516"/>
              <a:ext cx="17363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7"/>
                </a:rPr>
                <a:t>https://github.com/jcjohnson/neural-style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60" y="1562100"/>
            <a:ext cx="8770880" cy="4838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587501" y="6581001"/>
            <a:ext cx="758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https://www.bloomberg.com/news/articles/2016-12-06/apple-to-start-publishing-ai-research-to-hasten-deep-learning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79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hat Said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/>
              <a:t>All Things ML Are Moving At Warp Speed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6" y="1690561"/>
            <a:ext cx="8887968" cy="49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04785"/>
            <a:ext cx="8229600" cy="4545496"/>
          </a:xfrm>
        </p:spPr>
        <p:txBody>
          <a:bodyPr>
            <a:normAutofit fontScale="92500" lnSpcReduction="10000"/>
          </a:bodyPr>
          <a:lstStyle/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/>
              <a:t>ML Workflows, Pipelines, and Methodology: Automation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Industry</a:t>
            </a:r>
          </a:p>
          <a:p>
            <a:endParaRPr lang="en-US" sz="2400" dirty="0"/>
          </a:p>
          <a:p>
            <a:r>
              <a:rPr lang="en-US" sz="2400" dirty="0"/>
              <a:t>Technical explanations/code</a:t>
            </a:r>
            <a:endParaRPr lang="en-US" sz="2400" dirty="0">
              <a:hlinkClick r:id="rId3"/>
            </a:endParaRPr>
          </a:p>
          <a:p>
            <a:pPr lvl="1"/>
            <a:r>
              <a:rPr lang="en-US" sz="2000" dirty="0">
                <a:hlinkClick r:id="rId4"/>
              </a:rPr>
              <a:t>https://github.com/davidmeyer/ml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06" y="4557395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63018" y="4560334"/>
            <a:ext cx="4714752" cy="184665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has driven all of this progress?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Theoretical breakthroughs in 2006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Compute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Talent pipelines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838" y="51719"/>
            <a:ext cx="9008326" cy="1143000"/>
          </a:xfrm>
        </p:spPr>
        <p:txBody>
          <a:bodyPr>
            <a:normAutofit/>
          </a:bodyPr>
          <a:lstStyle/>
          <a:p>
            <a:r>
              <a:rPr lang="en-US" sz="4000" dirty="0"/>
              <a:t>First, Where Have All The Successes Been?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3019" y="3953259"/>
            <a:ext cx="335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Anomaly Detection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963018" y="2779459"/>
            <a:ext cx="8545726" cy="1950241"/>
            <a:chOff x="439018" y="2779458"/>
            <a:chExt cx="8545726" cy="1950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170" y="2779458"/>
              <a:ext cx="3449574" cy="19502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TextBox 10"/>
            <p:cNvSpPr txBox="1"/>
            <p:nvPr/>
          </p:nvSpPr>
          <p:spPr>
            <a:xfrm>
              <a:off x="439018" y="3338807"/>
              <a:ext cx="292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Statistical Approaches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81201" y="6336093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have seen relatively little progress in the network space. Why?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84612" y="5531497"/>
            <a:ext cx="1987519" cy="530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31" y="4852079"/>
            <a:ext cx="3497497" cy="148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07" y="5430807"/>
            <a:ext cx="1704066" cy="90528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981200" y="1417640"/>
            <a:ext cx="8527544" cy="1692771"/>
            <a:chOff x="457200" y="1417639"/>
            <a:chExt cx="8527544" cy="16927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15" y="1417639"/>
              <a:ext cx="3450329" cy="11792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57200" y="1417639"/>
              <a:ext cx="4801892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Perceptual Tasks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Vision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NLP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Robotics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New Domains </a:t>
              </a:r>
              <a:r>
                <a:rPr lang="en-US" sz="2000" dirty="0" smtClean="0"/>
                <a:t>(</a:t>
              </a:r>
              <a:r>
                <a:rPr lang="en-US" sz="2000" smtClean="0"/>
                <a:t>medicine</a:t>
              </a:r>
              <a:r>
                <a:rPr lang="en-US" sz="2000" smtClean="0"/>
                <a:t>,  </a:t>
              </a:r>
              <a:r>
                <a:rPr lang="en-US" sz="2000" dirty="0" smtClean="0"/>
                <a:t>finance, </a:t>
              </a:r>
              <a:r>
                <a:rPr lang="mr-IN" sz="2000" dirty="0" smtClean="0"/>
                <a:t>…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04741" y="1675127"/>
            <a:ext cx="229408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Conv Nets</a:t>
            </a:r>
          </a:p>
          <a:p>
            <a:r>
              <a:rPr lang="en-US" sz="1100" dirty="0"/>
              <a:t>Recurrent Neural Nets</a:t>
            </a:r>
          </a:p>
          <a:p>
            <a:r>
              <a:rPr lang="en-US" sz="1100" dirty="0"/>
              <a:t>Memory Nets</a:t>
            </a:r>
          </a:p>
          <a:p>
            <a:r>
              <a:rPr lang="en-US" sz="1100" dirty="0"/>
              <a:t>Two Player Games (GANs, AEs, RL)</a:t>
            </a:r>
          </a:p>
          <a:p>
            <a:r>
              <a:rPr lang="en-US" sz="1100" dirty="0"/>
              <a:t>Network and Algorithm Design</a:t>
            </a:r>
          </a:p>
        </p:txBody>
      </p:sp>
    </p:spTree>
    <p:extLst>
      <p:ext uri="{BB962C8B-B14F-4D97-AF65-F5344CB8AC3E}">
        <p14:creationId xmlns:p14="http://schemas.microsoft.com/office/powerpoint/2010/main" val="9817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64696"/>
            <a:ext cx="8229600" cy="726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573" y="883738"/>
            <a:ext cx="8776855" cy="5880233"/>
          </a:xfrm>
        </p:spPr>
        <p:txBody>
          <a:bodyPr>
            <a:normAutofit fontScale="85000" lnSpcReduction="20000"/>
          </a:bodyPr>
          <a:lstStyle/>
          <a:p>
            <a:r>
              <a:rPr lang="en-US" sz="1600" i="1" dirty="0"/>
              <a:t>Standardized </a:t>
            </a:r>
            <a:r>
              <a:rPr lang="en-US" sz="1600" dirty="0"/>
              <a:t>data sets have been  a crucial factor in the success of ML</a:t>
            </a:r>
          </a:p>
          <a:p>
            <a:pPr lvl="1"/>
            <a:r>
              <a:rPr lang="en-US" sz="1400" dirty="0">
                <a:hlinkClick r:id="rId3"/>
              </a:rPr>
              <a:t>http://yann.lecun.com/exdb/mnist/</a:t>
            </a:r>
            <a:endParaRPr lang="en-US" sz="1400" dirty="0"/>
          </a:p>
          <a:p>
            <a:pPr lvl="1"/>
            <a:r>
              <a:rPr lang="en-US" sz="1400" dirty="0">
                <a:hlinkClick r:id="rId4"/>
              </a:rPr>
              <a:t>http://image-net.org/</a:t>
            </a:r>
            <a:endParaRPr lang="en-US" sz="1400" dirty="0"/>
          </a:p>
          <a:p>
            <a:pPr lvl="1"/>
            <a:r>
              <a:rPr lang="en-US" sz="1400" dirty="0">
                <a:hlinkClick r:id="rId5"/>
              </a:rPr>
              <a:t>http://allenai.org/data.html</a:t>
            </a:r>
            <a:endParaRPr lang="en-US" sz="1400" dirty="0"/>
          </a:p>
          <a:p>
            <a:pPr lvl="1"/>
            <a:r>
              <a:rPr lang="mr-IN" sz="1400" dirty="0"/>
              <a:t>…</a:t>
            </a:r>
            <a:endParaRPr lang="en-US" sz="1400" dirty="0"/>
          </a:p>
          <a:p>
            <a:pPr lvl="1"/>
            <a:r>
              <a:rPr lang="en-US" sz="1400" i="1" dirty="0"/>
              <a:t>Data is the rocket fuel of Machine Learning </a:t>
            </a:r>
            <a:r>
              <a:rPr lang="mr-IN" sz="1400" i="1" dirty="0"/>
              <a:t>–</a:t>
            </a:r>
            <a:r>
              <a:rPr lang="en-US" sz="1400" i="1" dirty="0"/>
              <a:t> </a:t>
            </a:r>
            <a:r>
              <a:rPr lang="en-US" sz="1400" dirty="0"/>
              <a:t>Andrew Ng</a:t>
            </a:r>
          </a:p>
          <a:p>
            <a:pPr lvl="1"/>
            <a:endParaRPr lang="en-US" sz="1200" dirty="0"/>
          </a:p>
          <a:p>
            <a:endParaRPr lang="en-US" sz="1600" dirty="0"/>
          </a:p>
          <a:p>
            <a:r>
              <a:rPr lang="en-US" sz="1600" dirty="0"/>
              <a:t>Allows for direct comparison of learning and inference algorithms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1600" dirty="0"/>
              <a:t>The result has been the steady ratcheting down of error rates on perceptual tasks to super-human levels</a:t>
            </a:r>
          </a:p>
          <a:p>
            <a:pPr lvl="1"/>
            <a:r>
              <a:rPr lang="en-US" sz="1400" dirty="0"/>
              <a:t>Object/Scene recognition</a:t>
            </a:r>
          </a:p>
          <a:p>
            <a:pPr lvl="1"/>
            <a:r>
              <a:rPr lang="en-US" sz="1400" dirty="0"/>
              <a:t>NLP/Voice recognition and generation</a:t>
            </a:r>
          </a:p>
          <a:p>
            <a:pPr lvl="1"/>
            <a:r>
              <a:rPr lang="en-US" sz="1400" dirty="0"/>
              <a:t>AlphaGo</a:t>
            </a:r>
          </a:p>
          <a:p>
            <a:pPr lvl="1"/>
            <a:r>
              <a:rPr lang="en-US" sz="1400" dirty="0"/>
              <a:t>...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900" b="1" i="1" dirty="0"/>
              <a:t>We have nothing like this for networking</a:t>
            </a:r>
          </a:p>
          <a:p>
            <a:pPr lvl="1"/>
            <a:r>
              <a:rPr lang="en-US" sz="1400" dirty="0"/>
              <a:t>Many/most data sets are toy, noisy, unnormalized, </a:t>
            </a:r>
            <a:r>
              <a:rPr lang="mr-IN" sz="1400" dirty="0"/>
              <a:t>…</a:t>
            </a:r>
            <a:endParaRPr lang="en-US" sz="1400" dirty="0"/>
          </a:p>
          <a:p>
            <a:pPr lvl="1"/>
            <a:r>
              <a:rPr lang="en-US" sz="1400" dirty="0"/>
              <a:t>Many data sets are proprietary</a:t>
            </a:r>
          </a:p>
          <a:p>
            <a:pPr lvl="1"/>
            <a:r>
              <a:rPr lang="en-US" sz="1400" dirty="0"/>
              <a:t>Much data non-</a:t>
            </a:r>
            <a:r>
              <a:rPr lang="en-US" sz="1400" dirty="0" err="1"/>
              <a:t>iid</a:t>
            </a:r>
            <a:r>
              <a:rPr lang="en-US" sz="1400" dirty="0"/>
              <a:t> (maybe time-series, maybe something else)</a:t>
            </a:r>
          </a:p>
          <a:p>
            <a:pPr lvl="1"/>
            <a:r>
              <a:rPr lang="en-US" sz="1400" dirty="0"/>
              <a:t>Most of our data sources (e.g., netflow) are representations of network data that were </a:t>
            </a:r>
            <a:r>
              <a:rPr lang="en-US" sz="1400" b="1" dirty="0"/>
              <a:t>not</a:t>
            </a:r>
            <a:r>
              <a:rPr lang="en-US" sz="1400" dirty="0"/>
              <a:t> built for ML</a:t>
            </a:r>
          </a:p>
          <a:p>
            <a:pPr lvl="2"/>
            <a:r>
              <a:rPr lang="en-US" sz="1300" dirty="0">
                <a:sym typeface="Wingdings"/>
              </a:rPr>
              <a:t> E</a:t>
            </a:r>
            <a:r>
              <a:rPr lang="en-US" sz="1300" dirty="0"/>
              <a:t>ffective ML systems that rely on network data will require novel approaches</a:t>
            </a:r>
          </a:p>
          <a:p>
            <a:pPr lvl="1"/>
            <a:r>
              <a:rPr lang="en-US" sz="1400" dirty="0"/>
              <a:t>There is no standard way to integrate network data with other data sources like CPU usage, memory, ...</a:t>
            </a:r>
          </a:p>
          <a:p>
            <a:pPr lvl="1"/>
            <a:r>
              <a:rPr lang="en-US" sz="1400" dirty="0">
                <a:hlinkClick r:id="rId6"/>
              </a:rPr>
              <a:t>https://docs.google.com/spreadsheets/d/1AQvZ7-Kg0lSZtG1wlgbIsrm90HaTZrJGQMz-uKRRlFw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50" y="3522748"/>
            <a:ext cx="3476075" cy="181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7" name="Group 6"/>
          <p:cNvGrpSpPr/>
          <p:nvPr/>
        </p:nvGrpSpPr>
        <p:grpSpPr>
          <a:xfrm>
            <a:off x="7938326" y="1180134"/>
            <a:ext cx="2453999" cy="1837844"/>
            <a:chOff x="6414325" y="1180134"/>
            <a:chExt cx="2453999" cy="18378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325" y="1180134"/>
              <a:ext cx="2453999" cy="1523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6773939" y="2756368"/>
              <a:ext cx="1734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Graph courtesy Andrew 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0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95753"/>
            <a:ext cx="8229600" cy="551453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ML is a form of Applied Mathematics</a:t>
            </a:r>
          </a:p>
          <a:p>
            <a:pPr lvl="1"/>
            <a:r>
              <a:rPr lang="en-US" sz="1600" dirty="0"/>
              <a:t>Moreover,  ML is a multi-disciplinary </a:t>
            </a:r>
            <a:r>
              <a:rPr lang="en-US" sz="1600" i="1" dirty="0">
                <a:solidFill>
                  <a:srgbClr val="FF0000"/>
                </a:solidFill>
              </a:rPr>
              <a:t>empirical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science</a:t>
            </a:r>
          </a:p>
          <a:p>
            <a:pPr lvl="1"/>
            <a:endParaRPr lang="en-US" sz="1600" dirty="0"/>
          </a:p>
          <a:p>
            <a:r>
              <a:rPr lang="en-US" sz="2000" dirty="0"/>
              <a:t>Network engineers (us!) typically don’t have backgrounds that include the kinds of mathematical training and experience that are essential in the ML space</a:t>
            </a:r>
          </a:p>
          <a:p>
            <a:endParaRPr lang="en-US" sz="2000" dirty="0"/>
          </a:p>
          <a:p>
            <a:r>
              <a:rPr lang="en-US" sz="2000" dirty="0"/>
              <a:t>Effective ML requires additional skills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Ability to rapidly learn new concepts</a:t>
            </a:r>
          </a:p>
          <a:p>
            <a:pPr lvl="1"/>
            <a:r>
              <a:rPr lang="en-US" sz="1600" dirty="0"/>
              <a:t>Data modeling and evaluation </a:t>
            </a:r>
          </a:p>
          <a:p>
            <a:pPr lvl="1"/>
            <a:r>
              <a:rPr lang="en-US" sz="1600" dirty="0"/>
              <a:t>Communications</a:t>
            </a:r>
          </a:p>
          <a:p>
            <a:pPr lvl="1"/>
            <a:r>
              <a:rPr lang="en-US" sz="1600" dirty="0"/>
              <a:t>Software engineering and system design</a:t>
            </a:r>
          </a:p>
          <a:p>
            <a:pPr lvl="1"/>
            <a:r>
              <a:rPr lang="en-US" sz="1600" dirty="0"/>
              <a:t>ML algorithms and libraries</a:t>
            </a:r>
          </a:p>
          <a:p>
            <a:pPr lvl="1"/>
            <a:r>
              <a:rPr lang="mr-IN" sz="1600" dirty="0"/>
              <a:t>…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result is that there is a </a:t>
            </a:r>
            <a:r>
              <a:rPr lang="en-US" sz="2000" i="1" dirty="0"/>
              <a:t>serious skills gap</a:t>
            </a:r>
          </a:p>
          <a:p>
            <a:pPr lvl="1"/>
            <a:r>
              <a:rPr lang="en-US" sz="1600" dirty="0"/>
              <a:t>Open source frameworks are easing this problem</a:t>
            </a:r>
          </a:p>
          <a:p>
            <a:pPr lvl="1"/>
            <a:r>
              <a:rPr lang="en-US" sz="1600" dirty="0"/>
              <a:t>However, deploying ML at scale still requires intimate understanding of the mathematics</a:t>
            </a:r>
          </a:p>
          <a:p>
            <a:pPr lvl="1"/>
            <a:r>
              <a:rPr lang="en-US" sz="1600" dirty="0"/>
              <a:t>Further, most ML {under}graduates train on perceptual tasks</a:t>
            </a:r>
          </a:p>
          <a:p>
            <a:pPr lvl="1"/>
            <a:r>
              <a:rPr lang="en-US" sz="1600" dirty="0">
                <a:hlinkClick r:id="rId2"/>
              </a:rPr>
              <a:t>https://hbr.org/2016/11/what-artificial-intelligence-can-and-cant-do-right-now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7715"/>
            <a:ext cx="8229600" cy="780439"/>
          </a:xfrm>
        </p:spPr>
        <p:txBody>
          <a:bodyPr/>
          <a:lstStyle/>
          <a:p>
            <a:r>
              <a:rPr lang="en-US" dirty="0" smtClean="0"/>
              <a:t>Talent Pipelines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06005" y="2431597"/>
            <a:ext cx="3669488" cy="2777377"/>
            <a:chOff x="5282005" y="2431596"/>
            <a:chExt cx="3669488" cy="27773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05" y="2431596"/>
              <a:ext cx="3636498" cy="27773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25179" y="4978141"/>
              <a:ext cx="36263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hlinkClick r:id="rId4"/>
                </a:rPr>
                <a:t>http://datascience.ibm.com/blog/the-mathematics-of-machine-learning</a:t>
              </a:r>
              <a:endParaRPr lang="en-US" sz="9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1" y="2657232"/>
            <a:ext cx="4201693" cy="2551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340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983695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Said Another Way</a:t>
            </a:r>
            <a:br>
              <a:rPr lang="en-US" sz="4900" dirty="0"/>
            </a:br>
            <a:r>
              <a:rPr lang="en-US" i="1" dirty="0" smtClean="0"/>
              <a:t>Artificial </a:t>
            </a:r>
            <a:r>
              <a:rPr lang="en-US" i="1" dirty="0"/>
              <a:t>intelligence is all about </a:t>
            </a:r>
            <a:r>
              <a:rPr lang="en-US" i="1" dirty="0" smtClean="0"/>
              <a:t>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>
                <a:hlinkClick r:id="rId2"/>
              </a:rPr>
              <a:t>https://code.facebook.com/pages/1902086376686983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1938" y="898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68" y="1991104"/>
            <a:ext cx="6910464" cy="4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04785"/>
            <a:ext cx="8229600" cy="4545496"/>
          </a:xfrm>
        </p:spPr>
        <p:txBody>
          <a:bodyPr>
            <a:normAutofit fontScale="92500" lnSpcReduction="10000"/>
          </a:bodyPr>
          <a:lstStyle/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/>
              <a:t>ML Workflows, Pipelines, and Methodology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Industry</a:t>
            </a:r>
          </a:p>
          <a:p>
            <a:endParaRPr lang="en-US" sz="2400" dirty="0"/>
          </a:p>
          <a:p>
            <a:r>
              <a:rPr lang="en-US" sz="2400" dirty="0"/>
              <a:t>Technical explanations/code</a:t>
            </a:r>
            <a:endParaRPr lang="en-US" sz="2400" dirty="0">
              <a:hlinkClick r:id="rId3"/>
            </a:endParaRPr>
          </a:p>
          <a:p>
            <a:pPr lvl="1"/>
            <a:r>
              <a:rPr lang="en-US" sz="2000" dirty="0">
                <a:hlinkClick r:id="rId4"/>
              </a:rPr>
              <a:t>https://github.com/davidmeyer/ml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06" y="4557395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0898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97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In The Real World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91880" y="6596390"/>
            <a:ext cx="2470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Graphic courtesy </a:t>
            </a:r>
            <a:r>
              <a:rPr lang="en-US" sz="1100" dirty="0">
                <a:hlinkClick r:id="rId3"/>
              </a:rPr>
              <a:t>http://mbmlbook.com</a:t>
            </a:r>
            <a:endParaRPr lang="en-US" sz="1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80" y="1418930"/>
            <a:ext cx="5608240" cy="5255476"/>
          </a:xfrm>
        </p:spPr>
      </p:pic>
      <p:sp>
        <p:nvSpPr>
          <p:cNvPr id="4" name="TextBox 3"/>
          <p:cNvSpPr txBox="1"/>
          <p:nvPr/>
        </p:nvSpPr>
        <p:spPr>
          <a:xfrm>
            <a:off x="7076660" y="2650435"/>
            <a:ext cx="211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+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11027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955" y="361090"/>
            <a:ext cx="8759878" cy="99417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+mn-ea"/>
              </a:rPr>
              <a:t>The Scientific </a:t>
            </a:r>
            <a:r>
              <a:rPr lang="en-US" dirty="0">
                <a:ea typeface="+mn-ea"/>
              </a:rPr>
              <a:t>Method A</a:t>
            </a:r>
            <a:r>
              <a:rPr lang="en-US" dirty="0" smtClean="0">
                <a:ea typeface="+mn-ea"/>
              </a:rPr>
              <a:t>pplied </a:t>
            </a:r>
            <a:r>
              <a:rPr lang="en-US" dirty="0">
                <a:ea typeface="+mn-ea"/>
              </a:rPr>
              <a:t>T</a:t>
            </a:r>
            <a:r>
              <a:rPr lang="en-US" dirty="0" smtClean="0">
                <a:ea typeface="+mn-ea"/>
              </a:rPr>
              <a:t>o Machine </a:t>
            </a:r>
            <a:r>
              <a:rPr lang="en-US" dirty="0">
                <a:ea typeface="+mn-ea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421" y="5078318"/>
            <a:ext cx="8048625" cy="13282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latin typeface="+mj-lt"/>
              </a:rPr>
              <a:t>“If you want to increase your success rate, double your failure rate” </a:t>
            </a:r>
            <a:r>
              <a:rPr lang="en-US" i="1" dirty="0" smtClean="0">
                <a:latin typeface="+mj-lt"/>
              </a:rPr>
              <a:t/>
            </a:r>
            <a:br>
              <a:rPr lang="en-US" i="1" dirty="0" smtClean="0">
                <a:latin typeface="+mj-lt"/>
              </a:rPr>
            </a:br>
            <a:r>
              <a:rPr lang="en-US" sz="1600" dirty="0"/>
              <a:t>Thomas Watson Sr. (founder of IBM)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0054" y="3839049"/>
            <a:ext cx="163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E.g. </a:t>
            </a:r>
            <a:r>
              <a:rPr lang="en-US" sz="1200" dirty="0" err="1"/>
              <a:t>Autoencoders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can detect anomalies in </a:t>
            </a:r>
            <a:r>
              <a:rPr lang="en-US" sz="1200" dirty="0" err="1"/>
              <a:t>netflow</a:t>
            </a:r>
            <a:r>
              <a:rPr lang="en-US" sz="1200" dirty="0"/>
              <a:t> data</a:t>
            </a: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4698592" y="3214379"/>
            <a:ext cx="602933" cy="62466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32119" y="3839049"/>
            <a:ext cx="187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Prototype environment, </a:t>
            </a:r>
            <a:br>
              <a:rPr lang="en-US" sz="1200" dirty="0"/>
            </a:br>
            <a:r>
              <a:rPr lang="en-US" sz="1200" dirty="0"/>
              <a:t>variable def., experimental </a:t>
            </a:r>
            <a:br>
              <a:rPr lang="en-US" sz="1200" dirty="0"/>
            </a:br>
            <a:r>
              <a:rPr lang="en-US" sz="1200" dirty="0"/>
              <a:t>control, significance, etc.</a:t>
            </a:r>
          </a:p>
        </p:txBody>
      </p:sp>
      <p:cxnSp>
        <p:nvCxnSpPr>
          <p:cNvPr id="11" name="Straight Arrow Connector 10"/>
          <p:cNvCxnSpPr>
            <a:stCxn id="10" idx="0"/>
            <a:endCxn id="18" idx="2"/>
          </p:cNvCxnSpPr>
          <p:nvPr/>
        </p:nvCxnSpPr>
        <p:spPr>
          <a:xfrm flipV="1">
            <a:off x="7271704" y="3180074"/>
            <a:ext cx="34299" cy="6589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20727" y="3877836"/>
            <a:ext cx="164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Execute, measure, </a:t>
            </a:r>
            <a:br>
              <a:rPr lang="en-US" sz="1200" dirty="0"/>
            </a:br>
            <a:r>
              <a:rPr lang="en-US" sz="1200" dirty="0"/>
              <a:t>and update hypothesis,</a:t>
            </a:r>
            <a:br>
              <a:rPr lang="en-US" sz="1200" dirty="0"/>
            </a:br>
            <a:r>
              <a:rPr lang="en-US" sz="1200" dirty="0"/>
              <a:t>if necessary</a:t>
            </a:r>
          </a:p>
        </p:txBody>
      </p:sp>
      <p:cxnSp>
        <p:nvCxnSpPr>
          <p:cNvPr id="15" name="Straight Arrow Connector 14"/>
          <p:cNvCxnSpPr>
            <a:stCxn id="14" idx="0"/>
            <a:endCxn id="19" idx="2"/>
          </p:cNvCxnSpPr>
          <p:nvPr/>
        </p:nvCxnSpPr>
        <p:spPr>
          <a:xfrm flipV="1">
            <a:off x="9241176" y="3180072"/>
            <a:ext cx="28436" cy="697762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40938" y="3180074"/>
            <a:ext cx="1431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 cases collected </a:t>
            </a:r>
            <a:br>
              <a:rPr lang="en-US" sz="1200" dirty="0"/>
            </a:br>
            <a:r>
              <a:rPr lang="en-US" sz="1200" dirty="0"/>
              <a:t>through Research / </a:t>
            </a:r>
            <a:br>
              <a:rPr lang="en-US" sz="1200" dirty="0"/>
            </a:br>
            <a:r>
              <a:rPr lang="en-US" sz="1200" dirty="0"/>
              <a:t>BU / Customer(s)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560210" y="2588617"/>
            <a:ext cx="245451" cy="6208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09700" y="1732316"/>
            <a:ext cx="1251460" cy="86278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dirty="0">
                <a:solidFill>
                  <a:srgbClr val="FFFFFF"/>
                </a:solidFill>
              </a:rPr>
              <a:t>Use Case </a:t>
            </a:r>
            <a:r>
              <a:rPr lang="en-US" sz="1500">
                <a:solidFill>
                  <a:srgbClr val="FFFFFF"/>
                </a:solidFill>
              </a:rPr>
              <a:t>/ problem definition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6660" y="2330538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Hypothesis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80271" y="2317293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Design ML Experiment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43882" y="2317293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Execute ML Experiment</a:t>
            </a:r>
          </a:p>
        </p:txBody>
      </p:sp>
      <p:cxnSp>
        <p:nvCxnSpPr>
          <p:cNvPr id="12" name="Elbow Connector 11"/>
          <p:cNvCxnSpPr>
            <a:stCxn id="7" idx="2"/>
            <a:endCxn id="17" idx="1"/>
          </p:cNvCxnSpPr>
          <p:nvPr/>
        </p:nvCxnSpPr>
        <p:spPr>
          <a:xfrm rot="16200000" flipH="1">
            <a:off x="3842629" y="1887895"/>
            <a:ext cx="166832" cy="1581230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8" idx="1"/>
          </p:cNvCxnSpPr>
          <p:nvPr/>
        </p:nvCxnSpPr>
        <p:spPr>
          <a:xfrm flipV="1">
            <a:off x="5968122" y="2748681"/>
            <a:ext cx="712151" cy="132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3"/>
            <a:endCxn id="19" idx="1"/>
          </p:cNvCxnSpPr>
          <p:nvPr/>
        </p:nvCxnSpPr>
        <p:spPr>
          <a:xfrm>
            <a:off x="7931733" y="2748681"/>
            <a:ext cx="71215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0"/>
            <a:endCxn id="17" idx="0"/>
          </p:cNvCxnSpPr>
          <p:nvPr/>
        </p:nvCxnSpPr>
        <p:spPr>
          <a:xfrm rot="16200000" flipH="1" flipV="1">
            <a:off x="7299378" y="360302"/>
            <a:ext cx="13246" cy="3927222"/>
          </a:xfrm>
          <a:prstGeom prst="bentConnector3">
            <a:avLst>
              <a:gd name="adj1" fmla="val -4300685"/>
            </a:avLst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534591" y="1564334"/>
            <a:ext cx="4074242" cy="1790658"/>
            <a:chOff x="5010591" y="707084"/>
            <a:chExt cx="4074242" cy="1790658"/>
          </a:xfrm>
        </p:grpSpPr>
        <p:sp>
          <p:nvSpPr>
            <p:cNvPr id="33" name="Rectangle 32"/>
            <p:cNvSpPr/>
            <p:nvPr/>
          </p:nvSpPr>
          <p:spPr>
            <a:xfrm>
              <a:off x="5010591" y="1155476"/>
              <a:ext cx="3506429" cy="1342266"/>
            </a:xfrm>
            <a:prstGeom prst="rect">
              <a:avLst/>
            </a:prstGeom>
            <a:solidFill>
              <a:schemeClr val="bg2">
                <a:alpha val="4000"/>
              </a:schemeClr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0">
                <a:lnSpc>
                  <a:spcPct val="90000"/>
                </a:lnSpc>
                <a:spcBef>
                  <a:spcPts val="225"/>
                </a:spcBef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49207" y="707084"/>
              <a:ext cx="1135626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25"/>
                </a:spcBef>
              </a:pPr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This needs to be fast!</a:t>
              </a:r>
            </a:p>
          </p:txBody>
        </p:sp>
        <p:cxnSp>
          <p:nvCxnSpPr>
            <p:cNvPr id="46" name="Curved Connector 45"/>
            <p:cNvCxnSpPr>
              <a:endCxn id="33" idx="3"/>
            </p:cNvCxnSpPr>
            <p:nvPr/>
          </p:nvCxnSpPr>
          <p:spPr>
            <a:xfrm rot="5400000">
              <a:off x="8358737" y="1338602"/>
              <a:ext cx="646290" cy="329724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375713" y="1190517"/>
              <a:ext cx="123886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225"/>
                </a:spcBef>
              </a:pPr>
              <a:r>
                <a:rPr lang="en-US" sz="150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Scripting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227163" y="1194743"/>
              <a:ext cx="1329210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HPC, GPUs, </a:t>
              </a:r>
              <a:r>
                <a:rPr lang="is-I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…</a:t>
              </a: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9074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3518"/>
          </a:xfrm>
        </p:spPr>
        <p:txBody>
          <a:bodyPr/>
          <a:lstStyle/>
          <a:p>
            <a:r>
              <a:rPr lang="en-US" dirty="0" smtClean="0"/>
              <a:t>Before We Dive In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48691" y="4252915"/>
            <a:ext cx="8912428" cy="2358218"/>
            <a:chOff x="124691" y="4252915"/>
            <a:chExt cx="8912428" cy="2358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896" y="4252915"/>
              <a:ext cx="2811223" cy="23582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124691" y="4431750"/>
              <a:ext cx="6007542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dirty="0"/>
                <a:t>What This Talk Is About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Machine Learning [focus on Networking]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Solving Engineering Problems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smtClean="0"/>
                <a:t>ML techniques may </a:t>
              </a:r>
              <a:r>
                <a:rPr lang="en-US" sz="2400" dirty="0"/>
                <a:t>be used by </a:t>
              </a:r>
              <a:r>
                <a:rPr lang="en-US" sz="2400" dirty="0" smtClean="0"/>
                <a:t>an AGI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</a:t>
              </a:r>
              <a:r>
                <a:rPr lang="en-US" sz="2400" dirty="0" smtClean="0"/>
                <a:t>Narrow or Weak </a:t>
              </a:r>
              <a:r>
                <a:rPr lang="en-US" sz="2400" dirty="0"/>
                <a:t>AI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29411" y="1361622"/>
            <a:ext cx="9031708" cy="2800767"/>
            <a:chOff x="5411" y="1361621"/>
            <a:chExt cx="9031708" cy="2800767"/>
          </a:xfrm>
        </p:grpSpPr>
        <p:sp>
          <p:nvSpPr>
            <p:cNvPr id="9" name="TextBox 8"/>
            <p:cNvSpPr txBox="1"/>
            <p:nvPr/>
          </p:nvSpPr>
          <p:spPr>
            <a:xfrm>
              <a:off x="5411" y="1361621"/>
              <a:ext cx="610328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dirty="0"/>
                <a:t>What This Talk Is Not About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Artificial General Intelligence (AGI)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err="1"/>
                <a:t>Defn</a:t>
              </a:r>
              <a:r>
                <a:rPr lang="en-US" sz="2400" dirty="0"/>
                <a:t>: An AGI is an intelligent machine </a:t>
              </a:r>
            </a:p>
            <a:p>
              <a:pPr lvl="1"/>
              <a:r>
                <a:rPr lang="en-US" sz="2400" dirty="0"/>
                <a:t>               that can successfully perform any </a:t>
              </a:r>
            </a:p>
            <a:p>
              <a:pPr lvl="1"/>
              <a:r>
                <a:rPr lang="en-US" sz="2400" dirty="0"/>
                <a:t>               intellectual task that a human being </a:t>
              </a:r>
            </a:p>
            <a:p>
              <a:pPr lvl="1"/>
              <a:r>
                <a:rPr lang="en-US" sz="2400" dirty="0"/>
                <a:t>               can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Strong AI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21" y="1874852"/>
              <a:ext cx="2873498" cy="17743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8952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952" y="291528"/>
            <a:ext cx="8804099" cy="1143021"/>
          </a:xfrm>
        </p:spPr>
        <p:txBody>
          <a:bodyPr/>
          <a:lstStyle/>
          <a:p>
            <a:pPr algn="ctr"/>
            <a:r>
              <a:rPr lang="en-US" sz="4400" b="0" dirty="0">
                <a:latin typeface="+mn-lt"/>
              </a:rPr>
              <a:t>Machine </a:t>
            </a:r>
            <a:r>
              <a:rPr lang="en-US" sz="4400" b="0">
                <a:latin typeface="+mn-lt"/>
              </a:rPr>
              <a:t>Learning Workflow/Pipelines</a:t>
            </a:r>
            <a:br>
              <a:rPr lang="en-US" sz="4400" b="0">
                <a:latin typeface="+mn-lt"/>
              </a:rPr>
            </a:br>
            <a:r>
              <a:rPr lang="en-US" sz="4400" b="0">
                <a:latin typeface="+mn-lt"/>
              </a:rPr>
              <a:t>For Networking</a:t>
            </a:r>
            <a:endParaRPr lang="en-US" sz="44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20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826611" y="4053734"/>
            <a:ext cx="8538781" cy="2243418"/>
          </a:xfrm>
          <a:prstGeom prst="rect">
            <a:avLst/>
          </a:prstGeom>
        </p:spPr>
        <p:txBody>
          <a:bodyPr/>
          <a:lstStyle>
            <a:lvl1pPr marL="182863" indent="-182863" algn="l" defTabSz="4571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484584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685732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868595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051456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251434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Collect packets, logs, KPIs, </a:t>
            </a:r>
            <a:r>
              <a:rPr lang="mr-IN" sz="2400" dirty="0">
                <a:latin typeface="+mn-lt"/>
              </a:rPr>
              <a:t>…</a:t>
            </a:r>
            <a:endParaRPr lang="en-US" sz="2400" dirty="0">
              <a:latin typeface="+mn-lt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Sensors (</a:t>
            </a:r>
            <a:r>
              <a:rPr lang="en-US" sz="2400" dirty="0" err="1">
                <a:latin typeface="+mn-lt"/>
              </a:rPr>
              <a:t>tshark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nfdump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etc</a:t>
            </a:r>
            <a:r>
              <a:rPr lang="en-US" sz="2400" dirty="0">
                <a:latin typeface="+mn-lt"/>
              </a:rPr>
              <a:t>) collect and forward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Ingestion cleans, normalizes, produces feature vector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User selects model, trains, tests, and deploys model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solidFill>
                  <a:srgbClr val="393939"/>
                </a:solidFill>
                <a:latin typeface="+mn-lt"/>
              </a:rPr>
              <a:t>User performs machine learning, visualization, reporting, etc.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97670" y="2281294"/>
            <a:ext cx="944240" cy="55749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Metering &amp; Export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13193" y="2296853"/>
            <a:ext cx="944240" cy="5574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Flow collection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50949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Ingestion</a:t>
            </a:r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1748360" y="2560045"/>
            <a:ext cx="549310" cy="7779"/>
          </a:xfrm>
          <a:prstGeom prst="straightConnector1">
            <a:avLst/>
          </a:prstGeom>
          <a:ln w="44450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0019" y="2138058"/>
            <a:ext cx="108426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225"/>
              </a:spcBef>
            </a:pPr>
            <a:r>
              <a:rPr lang="en-US" sz="1050" dirty="0">
                <a:latin typeface="Dual 400" panose="02000603000000020004" pitchFamily="2" charset="0"/>
              </a:rPr>
              <a:t>Point of observation</a:t>
            </a: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>
          <a:xfrm flipH="1" flipV="1">
            <a:off x="3241910" y="2560045"/>
            <a:ext cx="694602" cy="1555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1"/>
            <a:endCxn id="8" idx="3"/>
          </p:cNvCxnSpPr>
          <p:nvPr/>
        </p:nvCxnSpPr>
        <p:spPr>
          <a:xfrm flipH="1">
            <a:off x="4857433" y="2571303"/>
            <a:ext cx="593516" cy="4301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581070" y="2571301"/>
            <a:ext cx="623850" cy="430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859703">
            <a:off x="1620135" y="2768524"/>
            <a:ext cx="90834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packets</a:t>
            </a:r>
            <a:endParaRPr lang="en-US" sz="1350" dirty="0" err="1">
              <a:latin typeface="Dual 400" panose="02000603000000020004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2859703">
            <a:off x="3301146" y="2714700"/>
            <a:ext cx="741107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trunks</a:t>
            </a:r>
          </a:p>
        </p:txBody>
      </p:sp>
      <p:sp>
        <p:nvSpPr>
          <p:cNvPr id="42" name="TextBox 41"/>
          <p:cNvSpPr txBox="1"/>
          <p:nvPr/>
        </p:nvSpPr>
        <p:spPr>
          <a:xfrm rot="2859703">
            <a:off x="4812790" y="2776194"/>
            <a:ext cx="862264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tables</a:t>
            </a:r>
          </a:p>
        </p:txBody>
      </p:sp>
      <p:sp>
        <p:nvSpPr>
          <p:cNvPr id="43" name="TextBox 42"/>
          <p:cNvSpPr txBox="1"/>
          <p:nvPr/>
        </p:nvSpPr>
        <p:spPr>
          <a:xfrm rot="2859703">
            <a:off x="7508647" y="3037897"/>
            <a:ext cx="1479429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formalism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426418" y="2094193"/>
            <a:ext cx="944240" cy="38424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Train model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9356161" y="2277817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2859703">
            <a:off x="9296812" y="2459776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params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8417477" y="2717525"/>
            <a:ext cx="944240" cy="38664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Test model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8174515" y="2944370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8197014" y="2300792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8189777" y="2277815"/>
            <a:ext cx="13166" cy="68939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9364262" y="2915196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2859703">
            <a:off x="9446434" y="3238121"/>
            <a:ext cx="119843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classification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66146" y="2872817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Slicing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Sampling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Selecting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61474" y="2876733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Netflow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 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S-Flow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Other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306804" y="2895704"/>
            <a:ext cx="1738228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Bag-of-Words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Statistical moments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Wavelets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CE2C9C"/>
              </a:solidFill>
              <a:latin typeface="Dual 400" panose="02000603000000020004" pitchFamily="2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823403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Model selection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5" name="Straight Arrow Connector 74"/>
          <p:cNvCxnSpPr>
            <a:stCxn id="74" idx="1"/>
            <a:endCxn id="9" idx="3"/>
          </p:cNvCxnSpPr>
          <p:nvPr/>
        </p:nvCxnSpPr>
        <p:spPr>
          <a:xfrm flipH="1">
            <a:off x="6395189" y="2571301"/>
            <a:ext cx="428214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2859703">
            <a:off x="6259820" y="2773597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features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44138" y="2895706"/>
            <a:ext cx="1250877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DNN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LSTM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SOM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Clustering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</a:br>
            <a:endParaRPr lang="en-US" sz="1400" dirty="0">
              <a:solidFill>
                <a:schemeClr val="accent5">
                  <a:lumMod val="75000"/>
                </a:schemeClr>
              </a:solidFill>
              <a:latin typeface="Dual 400" panose="02000603000000020004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39547" y="3187849"/>
            <a:ext cx="175407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ML Framework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Handwritten 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402825" y="1309611"/>
            <a:ext cx="1661963" cy="71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Backpropagation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Genetic Algorithm</a:t>
            </a:r>
            <a:b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Reinforcement</a:t>
            </a:r>
          </a:p>
        </p:txBody>
      </p:sp>
      <p:sp>
        <p:nvSpPr>
          <p:cNvPr id="86" name="TextBox 85"/>
          <p:cNvSpPr txBox="1"/>
          <p:nvPr/>
        </p:nvSpPr>
        <p:spPr>
          <a:xfrm rot="20720150">
            <a:off x="3050735" y="4492058"/>
            <a:ext cx="5632371" cy="1294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>
                <a:latin typeface="+mj-lt"/>
              </a:rPr>
              <a:t>Lots of options</a:t>
            </a:r>
          </a:p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/>
              <a:t>80% data plumbing </a:t>
            </a:r>
            <a:br>
              <a:rPr lang="en-US" sz="2800" dirty="0"/>
            </a:br>
            <a:r>
              <a:rPr lang="en-US" sz="2800" dirty="0"/>
              <a:t>20 % data science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88" y="2359554"/>
            <a:ext cx="582674" cy="4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77" grpId="0"/>
      <p:bldP spid="83" grpId="0"/>
      <p:bldP spid="84" grpId="0"/>
      <p:bldP spid="86" grpId="0" animBg="1"/>
      <p:bldP spid="8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90449"/>
          </a:xfrm>
        </p:spPr>
        <p:txBody>
          <a:bodyPr/>
          <a:lstStyle/>
          <a:p>
            <a:r>
              <a:rPr lang="en-US" dirty="0" smtClean="0"/>
              <a:t>Said Another Way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74555" y="1229446"/>
            <a:ext cx="4765813" cy="2880588"/>
            <a:chOff x="2302565" y="1229446"/>
            <a:chExt cx="4061792" cy="26799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65" y="1826186"/>
              <a:ext cx="4061792" cy="20832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51511" y="1229446"/>
              <a:ext cx="1897272" cy="429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Typical ML Stack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4" y="4780465"/>
            <a:ext cx="5088835" cy="1646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0669" y="4395783"/>
            <a:ext cx="3123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Much Is ML Code?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628000" y="4110034"/>
            <a:ext cx="3154017" cy="1510748"/>
          </a:xfrm>
          <a:prstGeom prst="line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95294" y="6596390"/>
            <a:ext cx="5394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https://papers.nips.cc/paper/5656-hidden-technical-debt-in-machine-learning-systems.pdf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6838123" y="-106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97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1221" y="235521"/>
            <a:ext cx="8669561" cy="1216989"/>
          </a:xfrm>
        </p:spPr>
        <p:txBody>
          <a:bodyPr/>
          <a:lstStyle/>
          <a:p>
            <a:pPr algn="ctr"/>
            <a:r>
              <a:rPr lang="en-US" sz="4400" b="0">
                <a:latin typeface="+mj-lt"/>
              </a:rPr>
              <a:t>Ok, So </a:t>
            </a:r>
            <a:r>
              <a:rPr lang="en-US" sz="4400" b="0" dirty="0">
                <a:latin typeface="+mj-lt"/>
              </a:rPr>
              <a:t>What Is Anomaly Detection And Classification All About?</a:t>
            </a:r>
            <a:endParaRPr lang="en-US" sz="4400" b="0" dirty="0">
              <a:latin typeface="+mj-lt"/>
              <a:ea typeface="+mn-ea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8826" y="1601437"/>
            <a:ext cx="8063681" cy="2535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22</a:t>
            </a:fld>
            <a:endParaRPr lang="en-US" dirty="0">
              <a:solidFill>
                <a:srgbClr val="393939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47593" y="4703956"/>
            <a:ext cx="8445603" cy="1867106"/>
            <a:chOff x="512222" y="4476604"/>
            <a:chExt cx="8445603" cy="1867106"/>
          </a:xfrm>
        </p:grpSpPr>
        <p:grpSp>
          <p:nvGrpSpPr>
            <p:cNvPr id="13" name="Group 12"/>
            <p:cNvGrpSpPr/>
            <p:nvPr/>
          </p:nvGrpSpPr>
          <p:grpSpPr>
            <a:xfrm>
              <a:off x="5636940" y="4476604"/>
              <a:ext cx="3320885" cy="1846659"/>
              <a:chOff x="5621312" y="4032118"/>
              <a:chExt cx="3489370" cy="18466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312" y="4032118"/>
                <a:ext cx="2141524" cy="1603279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44787" y="4032118"/>
                <a:ext cx="1165895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Clustering</a:t>
                </a:r>
              </a:p>
              <a:p>
                <a:r>
                  <a:rPr lang="en-US" sz="1200" dirty="0"/>
                  <a:t> </a:t>
                </a:r>
                <a:r>
                  <a:rPr lang="en-US" sz="900" dirty="0"/>
                  <a:t>- K-means</a:t>
                </a:r>
              </a:p>
              <a:p>
                <a:r>
                  <a:rPr lang="en-US" sz="900" dirty="0"/>
                  <a:t> - K-NN</a:t>
                </a:r>
              </a:p>
              <a:p>
                <a:r>
                  <a:rPr lang="en-US" sz="900" dirty="0"/>
                  <a:t> - </a:t>
                </a:r>
                <a:r>
                  <a:rPr lang="mr-IN" sz="900" dirty="0"/>
                  <a:t>…</a:t>
                </a:r>
                <a:endParaRPr lang="en-US" sz="900" dirty="0"/>
              </a:p>
              <a:p>
                <a:r>
                  <a:rPr lang="en-US" sz="1200" dirty="0"/>
                  <a:t>PCA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Autoencoders</a:t>
                </a:r>
              </a:p>
              <a:p>
                <a:r>
                  <a:rPr lang="mr-IN" sz="1200" dirty="0"/>
                  <a:t>…</a:t>
                </a:r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r>
                  <a:rPr lang="en-US" sz="1200" i="1" dirty="0"/>
                  <a:t>Dimensionality</a:t>
                </a:r>
              </a:p>
              <a:p>
                <a:r>
                  <a:rPr lang="en-US" sz="1200" i="1" dirty="0"/>
                  <a:t>Reduction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12222" y="5943600"/>
              <a:ext cx="24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Lots of ways to do this</a:t>
              </a:r>
            </a:p>
          </p:txBody>
        </p:sp>
      </p:grpSp>
      <p:sp>
        <p:nvSpPr>
          <p:cNvPr id="16" name="Text Placeholder 10"/>
          <p:cNvSpPr txBox="1">
            <a:spLocks/>
          </p:cNvSpPr>
          <p:nvPr/>
        </p:nvSpPr>
        <p:spPr bwMode="gray">
          <a:xfrm>
            <a:off x="1908826" y="4207458"/>
            <a:ext cx="5453023" cy="2029612"/>
          </a:xfrm>
          <a:prstGeom prst="rect">
            <a:avLst/>
          </a:prstGeom>
        </p:spPr>
        <p:txBody>
          <a:bodyPr vert="horz" lIns="68574" tIns="34287" rIns="68574" bIns="34287" rtlCol="0">
            <a:noAutofit/>
          </a:bodyPr>
          <a:lstStyle>
            <a:lvl1pPr marL="243811" indent="-243811" algn="l" defTabSz="609523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tx2"/>
              </a:buClr>
              <a:buFont typeface="Arial"/>
              <a:buChar char="•"/>
              <a:defRPr sz="26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64609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2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91428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1158098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40190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335238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6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3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3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  <a:buNone/>
            </a:pPr>
            <a:r>
              <a:rPr lang="en-US" sz="2400" b="1" dirty="0">
                <a:latin typeface="+mn-lt"/>
              </a:rPr>
              <a:t>Approach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>
                <a:latin typeface="+mn-lt"/>
              </a:rPr>
              <a:t>Construct nominal model (aka baseline)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/>
              <a:t>ssume that data that are</a:t>
            </a:r>
            <a:r>
              <a:rPr lang="en-US" sz="2000" i="1" dirty="0"/>
              <a:t> far from the baseline </a:t>
            </a:r>
            <a:r>
              <a:rPr lang="en-US" sz="2000" dirty="0"/>
              <a:t>are generated by a different process (anomalies)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1733" dirty="0"/>
              <a:t>Evaluation of </a:t>
            </a:r>
            <a:r>
              <a:rPr lang="en-US" sz="1733" i="1" dirty="0"/>
              <a:t>far</a:t>
            </a:r>
            <a:r>
              <a:rPr lang="en-US" sz="1733" dirty="0"/>
              <a:t> usually requires a hyper-parameter</a:t>
            </a:r>
          </a:p>
        </p:txBody>
      </p:sp>
    </p:spTree>
    <p:extLst>
      <p:ext uri="{BB962C8B-B14F-4D97-AF65-F5344CB8AC3E}">
        <p14:creationId xmlns:p14="http://schemas.microsoft.com/office/powerpoint/2010/main" val="176622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Anomaly Detection Use Case</a:t>
            </a:r>
            <a:br>
              <a:rPr lang="en-US" dirty="0"/>
            </a:br>
            <a:r>
              <a:rPr lang="en-US" sz="3600" dirty="0"/>
              <a:t>Profiling Host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6035"/>
            <a:ext cx="8229600" cy="4916556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/>
              <a:t>Goals</a:t>
            </a:r>
            <a:endParaRPr lang="en-US" dirty="0" smtClean="0"/>
          </a:p>
          <a:p>
            <a:pPr lvl="1"/>
            <a:r>
              <a:rPr lang="en-US" sz="2900" dirty="0"/>
              <a:t>Capture dominant host behavior over time</a:t>
            </a:r>
          </a:p>
          <a:p>
            <a:pPr lvl="1"/>
            <a:r>
              <a:rPr lang="en-US" sz="2900" dirty="0"/>
              <a:t>Data includes host KPIs, network traffic consumed/generated, </a:t>
            </a:r>
            <a:r>
              <a:rPr lang="mr-IN" sz="2900" dirty="0"/>
              <a:t>…</a:t>
            </a:r>
            <a:endParaRPr lang="en-US" sz="2900" dirty="0"/>
          </a:p>
          <a:p>
            <a:pPr lvl="1"/>
            <a:r>
              <a:rPr lang="en-US" sz="2900" i="1" dirty="0"/>
              <a:t>Baseline generation: </a:t>
            </a:r>
            <a:r>
              <a:rPr lang="en-US" sz="2900" dirty="0"/>
              <a:t> Assume most traffic is not anomalous</a:t>
            </a:r>
          </a:p>
          <a:p>
            <a:pPr lvl="2"/>
            <a:r>
              <a:rPr lang="en-US" sz="2500" dirty="0"/>
              <a:t>Deviations can be </a:t>
            </a:r>
            <a:r>
              <a:rPr lang="en-US" sz="2500" dirty="0" err="1"/>
              <a:t>xfil</a:t>
            </a:r>
            <a:r>
              <a:rPr lang="en-US" sz="2500" dirty="0"/>
              <a:t>, faults, intrusions, </a:t>
            </a:r>
            <a:r>
              <a:rPr lang="mr-IN" sz="2500" dirty="0"/>
              <a:t>…</a:t>
            </a:r>
            <a:endParaRPr lang="en-US" sz="2500" dirty="0"/>
          </a:p>
          <a:p>
            <a:pPr lvl="1"/>
            <a:endParaRPr lang="en-US" dirty="0" smtClean="0"/>
          </a:p>
          <a:p>
            <a:r>
              <a:rPr lang="en-US" sz="4500" dirty="0"/>
              <a:t>Requirements</a:t>
            </a:r>
            <a:endParaRPr lang="en-US" dirty="0" smtClean="0"/>
          </a:p>
          <a:p>
            <a:pPr lvl="1"/>
            <a:r>
              <a:rPr lang="en-US" sz="2900" dirty="0"/>
              <a:t>Accurate</a:t>
            </a:r>
          </a:p>
          <a:p>
            <a:pPr lvl="2"/>
            <a:r>
              <a:rPr lang="en-US" sz="2900" dirty="0"/>
              <a:t>Minimizes false-positives/negatives</a:t>
            </a:r>
          </a:p>
          <a:p>
            <a:pPr lvl="1"/>
            <a:r>
              <a:rPr lang="en-US" sz="2900" dirty="0"/>
              <a:t>Adaptable</a:t>
            </a:r>
          </a:p>
          <a:p>
            <a:pPr lvl="2"/>
            <a:r>
              <a:rPr lang="en-US" sz="2900" dirty="0"/>
              <a:t> Stable over short time periods, adapts to long term changes</a:t>
            </a:r>
          </a:p>
          <a:p>
            <a:pPr lvl="1"/>
            <a:r>
              <a:rPr lang="en-US" sz="2900" dirty="0"/>
              <a:t>Explainable</a:t>
            </a:r>
          </a:p>
          <a:p>
            <a:pPr lvl="2"/>
            <a:r>
              <a:rPr lang="en-US" sz="2900" dirty="0"/>
              <a:t>Both inference and inferred behaviors explainable to operator/analyst </a:t>
            </a:r>
          </a:p>
          <a:p>
            <a:pPr lvl="1"/>
            <a:r>
              <a:rPr lang="en-US" sz="2900" dirty="0"/>
              <a:t>Generalizable </a:t>
            </a:r>
          </a:p>
          <a:p>
            <a:pPr lvl="2"/>
            <a:r>
              <a:rPr lang="en-US" sz="2900" dirty="0"/>
              <a:t>Finds new classes of traffic and/or anomalies </a:t>
            </a:r>
          </a:p>
          <a:p>
            <a:pPr lvl="2"/>
            <a:r>
              <a:rPr lang="en-US" sz="2900" dirty="0"/>
              <a:t>BTW, how is this possible, especially if you’ve never seen an instance?</a:t>
            </a:r>
          </a:p>
          <a:p>
            <a:pPr lvl="1"/>
            <a:r>
              <a:rPr lang="en-US" sz="2900" dirty="0"/>
              <a:t>Fast</a:t>
            </a:r>
          </a:p>
          <a:p>
            <a:pPr lvl="2"/>
            <a:r>
              <a:rPr lang="en-US" sz="2900" dirty="0"/>
              <a:t>Learning vs. Inference</a:t>
            </a:r>
          </a:p>
          <a:p>
            <a:pPr lvl="2"/>
            <a:r>
              <a:rPr lang="en-US" sz="2900" dirty="0"/>
              <a:t>Viable in high speed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478" y="274638"/>
            <a:ext cx="8655044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Autoencoder Example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Detecting Anomalies in Handwritten Digits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12793" y="1569414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MNIST: 28x28 Grayscale Handwritten Digit Dataset</a:t>
              </a:r>
            </a:p>
            <a:p>
              <a:endParaRPr lang="en-US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>
                  <a:latin typeface="+mj-lt"/>
                </a:rPr>
                <a:t>Training</a:t>
              </a:r>
              <a:r>
                <a:rPr lang="en-US" dirty="0">
                  <a:latin typeface="+mj-lt"/>
                </a:rPr>
                <a:t> </a:t>
              </a:r>
              <a:r>
                <a:rPr lang="mr-IN" dirty="0">
                  <a:latin typeface="+mj-lt"/>
                </a:rPr>
                <a:t>set:</a:t>
              </a:r>
              <a:r>
                <a:rPr lang="en-US" dirty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>
                  <a:latin typeface="+mj-lt"/>
                </a:rPr>
                <a:t>Test</a:t>
              </a:r>
              <a:r>
                <a:rPr lang="en-US" dirty="0">
                  <a:latin typeface="+mj-lt"/>
                </a:rPr>
                <a:t> </a:t>
              </a:r>
              <a:r>
                <a:rPr lang="mr-IN" dirty="0">
                  <a:latin typeface="+mj-lt"/>
                </a:rPr>
                <a:t>se</a:t>
              </a:r>
              <a:r>
                <a:rPr lang="en-US" dirty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>
                  <a:latin typeface="+mj-lt"/>
                </a:rPr>
                <a:t>Features here are pixels (28x28 = 784)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87277" y="4511389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+mj-lt"/>
                </a:rPr>
                <a:t>We can analyze network/system data in the same way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457078" cy="1359612"/>
              <a:chOff x="1696527" y="5285240"/>
              <a:chExt cx="7767299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1749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Features here are</a:t>
                </a:r>
              </a:p>
              <a:p>
                <a:r>
                  <a:rPr lang="en-US" dirty="0"/>
                  <a:t>various counters </a:t>
                </a:r>
              </a:p>
              <a:p>
                <a:r>
                  <a:rPr lang="en-US" dirty="0"/>
                  <a:t>andother KPIs</a:t>
                </a: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708388" y="4506835"/>
            <a:ext cx="877522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I’m using MNIST here because you can easily visualize what is going on. In our case, instead of the input being vectors of {0,1} we will have vectors of counters of various features s/a bandwidth, and other network and host based metrics/KPIs.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0694" y="3862781"/>
            <a:ext cx="492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BTW, MNIST typically used for supervised learning (why?)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Example here is doing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1884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46" y="1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/>
              <a:t>One Way To Learn To </a:t>
            </a:r>
            <a:r>
              <a:rPr lang="en-US" sz="4000"/>
              <a:t>Recognize </a:t>
            </a:r>
            <a:r>
              <a:rPr lang="en-US" sz="4000" smtClean="0"/>
              <a:t>MNIST</a:t>
            </a:r>
            <a:br>
              <a:rPr lang="en-US" sz="4000" smtClean="0"/>
            </a:br>
            <a:r>
              <a:rPr lang="en-US" sz="2800" smtClean="0"/>
              <a:t>Use </a:t>
            </a:r>
            <a:r>
              <a:rPr lang="en-US" sz="2800" dirty="0"/>
              <a:t>An </a:t>
            </a:r>
            <a:r>
              <a:rPr lang="en-US" sz="2800" dirty="0" err="1"/>
              <a:t>Autoencoder</a:t>
            </a:r>
            <a:r>
              <a:rPr lang="en-US" sz="2800" dirty="0"/>
              <a:t> For Binary Classification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400" dirty="0"/>
              <a:t>Special Kind of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2656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Key Characteristic: Hidden layer has fewer units than input/output </a:t>
            </a:r>
            <a:r>
              <a:rPr lang="en-US" dirty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classification: Threshold reconstruction error  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4425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438401" y="1992466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784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784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744426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1156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6467" y="1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First: What 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62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657162" y="1541652"/>
            <a:ext cx="5878089" cy="2621966"/>
            <a:chOff x="1333061" y="1159329"/>
            <a:chExt cx="6680014" cy="303010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943864" y="1244910"/>
              <a:ext cx="2255040" cy="764518"/>
              <a:chOff x="3943864" y="1244910"/>
              <a:chExt cx="2255040" cy="76451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943864" y="1244910"/>
                <a:ext cx="2255040" cy="426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Inner (dot)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7603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50851" y="1119254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90576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/>
              <a:t>156800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57161" y="5095808"/>
            <a:ext cx="8957362" cy="1762193"/>
            <a:chOff x="133161" y="5095807"/>
            <a:chExt cx="8957362" cy="1762193"/>
          </a:xfrm>
        </p:grpSpPr>
        <p:grpSp>
          <p:nvGrpSpPr>
            <p:cNvPr id="64" name="Group 63"/>
            <p:cNvGrpSpPr/>
            <p:nvPr/>
          </p:nvGrpSpPr>
          <p:grpSpPr>
            <a:xfrm>
              <a:off x="133161" y="5095807"/>
              <a:ext cx="8957362" cy="1762193"/>
              <a:chOff x="194387" y="5095807"/>
              <a:chExt cx="8957362" cy="176219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565" y="5095807"/>
                <a:ext cx="2947184" cy="176219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87" y="5680850"/>
                <a:ext cx="5651242" cy="5921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422704" y="6348767"/>
              <a:ext cx="275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Logistic or sigmoid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Kinds of Things Can a Single </a:t>
            </a:r>
            <a:r>
              <a:rPr lang="en-US" dirty="0"/>
              <a:t>Artificial Neuron Compute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260" y="1963184"/>
            <a:ext cx="8114934" cy="4424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57" y="3278362"/>
            <a:ext cx="8114934" cy="1794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2006260" y="2405511"/>
            <a:ext cx="8114934" cy="3539965"/>
            <a:chOff x="-2378569" y="1206725"/>
            <a:chExt cx="8114934" cy="3539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8569" y="1746900"/>
              <a:ext cx="8114934" cy="29997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-1215420" y="1206725"/>
              <a:ext cx="5788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Can Solve Linearly Separable Problems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79601" y="1698024"/>
            <a:ext cx="8302534" cy="5102840"/>
            <a:chOff x="1879601" y="1698024"/>
            <a:chExt cx="8302534" cy="5102840"/>
          </a:xfrm>
        </p:grpSpPr>
        <p:sp>
          <p:nvSpPr>
            <p:cNvPr id="3" name="TextBox 2"/>
            <p:cNvSpPr txBox="1"/>
            <p:nvPr/>
          </p:nvSpPr>
          <p:spPr>
            <a:xfrm>
              <a:off x="1879601" y="6546948"/>
              <a:ext cx="20217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Graphic courtesy </a:t>
              </a:r>
              <a:r>
                <a:rPr lang="en-US" sz="1050" dirty="0"/>
                <a:t>Hugo </a:t>
              </a:r>
              <a:r>
                <a:rPr lang="en-US" sz="1050" dirty="0" err="1"/>
                <a:t>Larochelle</a:t>
              </a:r>
              <a:endParaRPr lang="en-US" sz="105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868" y="1698024"/>
              <a:ext cx="8172267" cy="46954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08674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80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8490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Voronoi diagram under Euclidian distance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Separability in a Neural Network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8643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Voronoi diagram under Euclidian distance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Separability in a Neural Network</a:t>
                </a:r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18111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50873" y="5518344"/>
            <a:ext cx="769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Deep Nets </a:t>
            </a:r>
            <a:r>
              <a:rPr lang="en-US" sz="2400" b="1" i="1" dirty="0"/>
              <a:t>disentangle</a:t>
            </a:r>
            <a:r>
              <a:rPr lang="en-US" sz="2400" dirty="0"/>
              <a:t> the underlying explanatory factors in the data so as to make them </a:t>
            </a:r>
            <a:r>
              <a:rPr lang="en-US" sz="2400" b="1" i="1" dirty="0"/>
              <a:t>linearly separable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50873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Graphic courtesy Christopher Olah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364539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>
                  <a:solidFill>
                    <a:srgbClr val="FF0000"/>
                  </a:solidFill>
                </a:rPr>
                <a:t>Linear Decision Boundary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650873" y="3692769"/>
            <a:ext cx="8992013" cy="1663014"/>
            <a:chOff x="126873" y="3692769"/>
            <a:chExt cx="8992013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9920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Target function represented by input data is some twisted up </a:t>
              </a:r>
              <a:r>
                <a:rPr lang="en-US" sz="2400" b="1" i="1" dirty="0"/>
                <a:t>manifold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Manifolds?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X is a high dimensional vector (28</a:t>
            </a:r>
            <a:r>
              <a:rPr lang="en-US" sz="2800" baseline="30000" dirty="0"/>
              <a:t>2</a:t>
            </a:r>
            <a:r>
              <a:rPr lang="en-US" sz="2800" dirty="0"/>
              <a:t> = 784)</a:t>
            </a:r>
          </a:p>
          <a:p>
            <a:r>
              <a:rPr lang="en-US" sz="2800" dirty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Hope to find representation </a:t>
            </a:r>
            <a:r>
              <a:rPr lang="en-US" sz="2800" i="1" dirty="0"/>
              <a:t>R</a:t>
            </a:r>
            <a:r>
              <a:rPr lang="en-US" sz="2800" dirty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9" y="2585344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1001" y="659639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Graphic courtesy </a:t>
            </a:r>
            <a:r>
              <a:rPr lang="en-US" sz="1100" dirty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52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Aside: This Talk Isn’t Really About NLP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94500" y="1717300"/>
            <a:ext cx="8403000" cy="4917932"/>
            <a:chOff x="815009" y="1911897"/>
            <a:chExt cx="7513982" cy="40847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09" y="1911897"/>
              <a:ext cx="7513982" cy="38533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5953809" y="5766600"/>
              <a:ext cx="165187" cy="230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69165" y="6497216"/>
            <a:ext cx="2948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https://arxiv.org/pdf/1512.02595.pdf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38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1450"/>
            <a:ext cx="8229600" cy="1048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OK, All Cool, But How Does The </a:t>
            </a:r>
            <a:br>
              <a:rPr lang="en-US" dirty="0" smtClean="0"/>
            </a:br>
            <a:r>
              <a:rPr lang="en-US" dirty="0" smtClean="0"/>
              <a:t>Autoencoder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43" y="1354800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043947" y="5548644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3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474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Hard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ensorflow?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1" y="6550224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dirty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73" y="995929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669474" y="5579819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669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669474" y="3979769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14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6542"/>
            <a:ext cx="8229600" cy="1143000"/>
          </a:xfrm>
        </p:spPr>
        <p:txBody>
          <a:bodyPr/>
          <a:lstStyle/>
          <a:p>
            <a:r>
              <a:rPr lang="en-US" dirty="0" smtClean="0"/>
              <a:t>Autoencoder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11" y="1888670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7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957" y="1870961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05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10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34" y="3798390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02717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100 examples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59205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1000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837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training, the AE gets low </a:t>
              </a:r>
              <a:r>
                <a:rPr lang="en-US" i="1" dirty="0"/>
                <a:t>reconstruction error </a:t>
              </a:r>
              <a:r>
                <a:rPr lang="en-US" dirty="0"/>
                <a:t>on digits from MNIST and high reconstruction error on everything else: It has learned to recognize MNIST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40772"/>
            <a:ext cx="8229600" cy="1016529"/>
          </a:xfrm>
        </p:spPr>
        <p:txBody>
          <a:bodyPr>
            <a:noAutofit/>
          </a:bodyPr>
          <a:lstStyle/>
          <a:p>
            <a:r>
              <a:rPr lang="en-US" sz="3600" dirty="0"/>
              <a:t>How Much Of This Has </a:t>
            </a:r>
            <a:r>
              <a:rPr lang="en-US" sz="3600"/>
              <a:t>Been </a:t>
            </a:r>
            <a:br>
              <a:rPr lang="en-US" sz="3600"/>
            </a:br>
            <a:r>
              <a:rPr lang="en-US" sz="3600"/>
              <a:t>Applied </a:t>
            </a:r>
            <a:r>
              <a:rPr lang="en-US" sz="3600" dirty="0"/>
              <a:t>To Networking?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069" y="1736272"/>
            <a:ext cx="8699862" cy="5121729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/>
              <a:t>Not too much. Many reasons:</a:t>
            </a:r>
          </a:p>
          <a:p>
            <a:endParaRPr lang="en-US" sz="1700" dirty="0"/>
          </a:p>
          <a:p>
            <a:r>
              <a:rPr lang="en-US" sz="1700" b="1" i="1" dirty="0">
                <a:solidFill>
                  <a:srgbClr val="FF0000"/>
                </a:solidFill>
              </a:rPr>
              <a:t>Community challenges</a:t>
            </a:r>
          </a:p>
          <a:p>
            <a:pPr lvl="1"/>
            <a:r>
              <a:rPr lang="en-US" sz="1500" dirty="0"/>
              <a:t>Lack of understanding about how progress is made in ML, hype, skill sets, proprietary data sets/use-cases,</a:t>
            </a:r>
            <a:r>
              <a:rPr lang="mr-IN" sz="1500" dirty="0"/>
              <a:t>…</a:t>
            </a:r>
            <a:endParaRPr lang="en-US" sz="1500" dirty="0"/>
          </a:p>
          <a:p>
            <a:endParaRPr lang="en-US" sz="1700" dirty="0"/>
          </a:p>
          <a:p>
            <a:r>
              <a:rPr lang="en-US" sz="1700" dirty="0"/>
              <a:t>Diverse types of network data</a:t>
            </a:r>
          </a:p>
          <a:p>
            <a:pPr lvl="1"/>
            <a:r>
              <a:rPr lang="en-US" sz="1500" dirty="0"/>
              <a:t>Flows, logs, various KPIs, </a:t>
            </a:r>
            <a:r>
              <a:rPr lang="mr-IN" sz="1500" dirty="0"/>
              <a:t>…</a:t>
            </a:r>
            <a:r>
              <a:rPr lang="en-US" sz="1500" dirty="0"/>
              <a:t> with no obvious/consistent way to combine </a:t>
            </a:r>
          </a:p>
          <a:p>
            <a:pPr lvl="1"/>
            <a:r>
              <a:rPr lang="en-US" sz="1500" dirty="0"/>
              <a:t>Incomplete data sets, non-iid data</a:t>
            </a:r>
          </a:p>
          <a:p>
            <a:endParaRPr lang="en-US" sz="1700" dirty="0"/>
          </a:p>
          <a:p>
            <a:r>
              <a:rPr lang="en-US" sz="1700" dirty="0"/>
              <a:t>Different models for different data types</a:t>
            </a:r>
          </a:p>
          <a:p>
            <a:pPr lvl="1"/>
            <a:r>
              <a:rPr lang="en-US" sz="1500" dirty="0"/>
              <a:t>Still active area of investigation</a:t>
            </a:r>
          </a:p>
          <a:p>
            <a:pPr lvl="1"/>
            <a:r>
              <a:rPr lang="en-US" sz="1500" dirty="0"/>
              <a:t>Occam’s Razor</a:t>
            </a:r>
            <a:endParaRPr lang="en-US" sz="1700" dirty="0"/>
          </a:p>
          <a:p>
            <a:endParaRPr lang="en-US" sz="1700" dirty="0"/>
          </a:p>
          <a:p>
            <a:r>
              <a:rPr lang="en-US" sz="1700" b="1" i="1" dirty="0">
                <a:solidFill>
                  <a:srgbClr val="FF0000"/>
                </a:solidFill>
              </a:rPr>
              <a:t>No useful “Theory of Network”</a:t>
            </a:r>
          </a:p>
          <a:p>
            <a:pPr lvl="1"/>
            <a:r>
              <a:rPr lang="en-US" sz="1500" dirty="0"/>
              <a:t>Consider the problem of object recognition/conv nets</a:t>
            </a:r>
          </a:p>
          <a:p>
            <a:pPr lvl="2"/>
            <a:r>
              <a:rPr lang="en-US" sz="1300" dirty="0"/>
              <a:t>Receptive fields, shared weights, simple and complex cells, ...</a:t>
            </a:r>
          </a:p>
          <a:p>
            <a:pPr lvl="2"/>
            <a:r>
              <a:rPr lang="en-US" sz="1300" dirty="0"/>
              <a:t>Transfer learning</a:t>
            </a:r>
          </a:p>
          <a:p>
            <a:pPr lvl="2"/>
            <a:endParaRPr lang="en-US" sz="1500" dirty="0"/>
          </a:p>
          <a:p>
            <a:r>
              <a:rPr lang="en-US" sz="1600" dirty="0">
                <a:hlinkClick r:id="rId2"/>
              </a:rPr>
              <a:t>http://packetpushers.net/podcast/podcasts/pq-show-107-applicability-machine-learning-networking/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283" y="4383750"/>
            <a:ext cx="2949648" cy="224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75" y="3962400"/>
            <a:ext cx="3570257" cy="266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077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04785"/>
            <a:ext cx="8229600" cy="4545496"/>
          </a:xfrm>
        </p:spPr>
        <p:txBody>
          <a:bodyPr>
            <a:normAutofit fontScale="92500" lnSpcReduction="10000"/>
          </a:bodyPr>
          <a:lstStyle/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ML Workflows, Pipelines, and Methodology: Automation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Industry</a:t>
            </a:r>
          </a:p>
          <a:p>
            <a:endParaRPr lang="en-US" sz="2400" dirty="0"/>
          </a:p>
          <a:p>
            <a:r>
              <a:rPr lang="en-US" sz="2400" dirty="0"/>
              <a:t>Technical explanations/code</a:t>
            </a:r>
            <a:endParaRPr lang="en-US" sz="2400" dirty="0">
              <a:hlinkClick r:id="rId3"/>
            </a:endParaRPr>
          </a:p>
          <a:p>
            <a:pPr lvl="1"/>
            <a:r>
              <a:rPr lang="en-US" sz="2000" dirty="0">
                <a:hlinkClick r:id="rId4"/>
              </a:rPr>
              <a:t>https://github.com/davidmeyer/ml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06" y="4557395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228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First, We’ve Seen All Of This (And More)</a:t>
            </a:r>
            <a:endParaRPr lang="en-US" sz="2800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75" y="2064807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83" y="1967006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74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97" y="1987188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30" y="4022483"/>
            <a:ext cx="2393757" cy="174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55" y="2064807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98" y="4211179"/>
            <a:ext cx="2972691" cy="15609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011974" y="5829059"/>
            <a:ext cx="8448465" cy="875413"/>
            <a:chOff x="494654" y="5890230"/>
            <a:chExt cx="8448465" cy="875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424" y="5890230"/>
              <a:ext cx="3159695" cy="8754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4" y="5919794"/>
              <a:ext cx="3152319" cy="845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3238198" y="5943601"/>
            <a:ext cx="57156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/>
              <a:t>But What About Networking?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66" y="1987188"/>
            <a:ext cx="2860343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45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203" y="102929"/>
            <a:ext cx="8747597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So What About Networking?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1021" y="1396763"/>
            <a:ext cx="8849958" cy="5196026"/>
            <a:chOff x="147021" y="1396763"/>
            <a:chExt cx="8849958" cy="51960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" y="1396763"/>
              <a:ext cx="7523138" cy="43113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47021" y="5884903"/>
              <a:ext cx="88499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Machine learning is revolutionizing the world as we know it, both in and out of the </a:t>
              </a:r>
            </a:p>
            <a:p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digital realms, and is predicted to expand to a 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$2 trillion market by 2025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842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80295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85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Perhaps More Interestingly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03" y="1129772"/>
            <a:ext cx="7602597" cy="4718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1000" y="6474341"/>
            <a:ext cx="6667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https://research.microsoft.com/en-us/UM/people/srikanth/data/deeprm_hotnets16.pdf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781000" y="2565866"/>
            <a:ext cx="66300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In this paper, we ask if machine learning can provide a viable </a:t>
            </a:r>
          </a:p>
          <a:p>
            <a:r>
              <a:rPr lang="en-US" i="1" dirty="0"/>
              <a:t>alternative to human-generated heuristics for resource management. </a:t>
            </a:r>
          </a:p>
          <a:p>
            <a:r>
              <a:rPr lang="en-US" i="1" dirty="0"/>
              <a:t>In other words: Can systems learn to manage resources on their own?</a:t>
            </a:r>
          </a:p>
        </p:txBody>
      </p:sp>
    </p:spTree>
    <p:extLst>
      <p:ext uri="{BB962C8B-B14F-4D97-AF65-F5344CB8AC3E}">
        <p14:creationId xmlns:p14="http://schemas.microsoft.com/office/powerpoint/2010/main" val="6269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44973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However</a:t>
            </a:r>
            <a:r>
              <a:rPr lang="mr-IN" dirty="0" smtClean="0"/>
              <a:t>…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2197100" y="1371449"/>
            <a:ext cx="7677226" cy="5486998"/>
            <a:chOff x="673100" y="1371448"/>
            <a:chExt cx="7677226" cy="54869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74" y="1371448"/>
              <a:ext cx="7556652" cy="5194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TextBox 3"/>
            <p:cNvSpPr txBox="1"/>
            <p:nvPr/>
          </p:nvSpPr>
          <p:spPr>
            <a:xfrm>
              <a:off x="673100" y="6604530"/>
              <a:ext cx="17956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Slide courtesy Armin </a:t>
              </a:r>
              <a:r>
                <a:rPr lang="en-US" sz="1050" dirty="0" err="1"/>
                <a:t>Wasicek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0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Aside: SOTA NLP, continued</a:t>
            </a:r>
            <a:br>
              <a:rPr lang="en-US" dirty="0" smtClean="0"/>
            </a:br>
            <a:r>
              <a:rPr lang="en-US" dirty="0" smtClean="0"/>
              <a:t>(Zero-shot Learning)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35" y="1712480"/>
            <a:ext cx="8351333" cy="4410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1791609" y="6388072"/>
            <a:ext cx="623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https://research.googleblog.com/2016/11/zero-shot-translation-with-googles.html</a:t>
            </a:r>
            <a:endParaRPr lang="en-US" sz="1400" dirty="0"/>
          </a:p>
        </p:txBody>
      </p:sp>
      <p:grpSp>
        <p:nvGrpSpPr>
          <p:cNvPr id="4" name="Group 3"/>
          <p:cNvGrpSpPr/>
          <p:nvPr/>
        </p:nvGrpSpPr>
        <p:grpSpPr>
          <a:xfrm>
            <a:off x="7248939" y="1046922"/>
            <a:ext cx="3298134" cy="1738984"/>
            <a:chOff x="5724939" y="1046922"/>
            <a:chExt cx="3298134" cy="17389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1373" y="1407335"/>
              <a:ext cx="2171700" cy="116341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cxnSp>
          <p:nvCxnSpPr>
            <p:cNvPr id="9" name="Straight Connector 8"/>
            <p:cNvCxnSpPr/>
            <p:nvPr/>
          </p:nvCxnSpPr>
          <p:spPr>
            <a:xfrm flipH="1">
              <a:off x="5724939" y="1977523"/>
              <a:ext cx="1020417" cy="808383"/>
            </a:xfrm>
            <a:prstGeom prst="line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7244341" y="1046922"/>
              <a:ext cx="1385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“interlingua”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35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4697"/>
            <a:ext cx="8229600" cy="984536"/>
          </a:xfrm>
        </p:spPr>
        <p:txBody>
          <a:bodyPr/>
          <a:lstStyle/>
          <a:p>
            <a:r>
              <a:rPr lang="en-US" dirty="0" smtClean="0"/>
              <a:t>And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04145"/>
            <a:ext cx="82296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The Slow Uptake?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6575" y="1417639"/>
            <a:ext cx="8578850" cy="5183187"/>
          </a:xfrm>
        </p:spPr>
        <p:txBody>
          <a:bodyPr>
            <a:normAutofit/>
          </a:bodyPr>
          <a:lstStyle/>
          <a:p>
            <a:r>
              <a:rPr lang="en-US" dirty="0" smtClean="0"/>
              <a:t>Skill Sets, Data and Community Challenges Dominate</a:t>
            </a:r>
          </a:p>
          <a:p>
            <a:endParaRPr lang="en-US" dirty="0" smtClean="0"/>
          </a:p>
          <a:p>
            <a:r>
              <a:rPr lang="en-US" dirty="0" smtClean="0"/>
              <a:t>Result:</a:t>
            </a:r>
          </a:p>
          <a:p>
            <a:pPr lvl="1"/>
            <a:r>
              <a:rPr lang="en-US" dirty="0" smtClean="0"/>
              <a:t>Most ML systems today use decades old technology </a:t>
            </a:r>
          </a:p>
          <a:p>
            <a:pPr lvl="1"/>
            <a:r>
              <a:rPr lang="en-US" dirty="0" smtClean="0"/>
              <a:t>”Unsupervised” Learning</a:t>
            </a:r>
          </a:p>
          <a:p>
            <a:pPr lvl="2"/>
            <a:r>
              <a:rPr lang="en-US" dirty="0" smtClean="0"/>
              <a:t>PCA,k-Means, k-NN, other clustering</a:t>
            </a:r>
          </a:p>
          <a:p>
            <a:pPr lvl="2"/>
            <a:r>
              <a:rPr lang="en-US" dirty="0" smtClean="0"/>
              <a:t>Dimension Reduction</a:t>
            </a:r>
          </a:p>
          <a:p>
            <a:pPr lvl="1"/>
            <a:r>
              <a:rPr lang="en-US" dirty="0" smtClean="0"/>
              <a:t>Various Ad-Hoc Statistical Methods</a:t>
            </a:r>
          </a:p>
          <a:p>
            <a:pPr lvl="1"/>
            <a:r>
              <a:rPr lang="en-US" dirty="0" smtClean="0"/>
              <a:t>No usable “theory of network”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03" y="4246266"/>
            <a:ext cx="2394123" cy="1792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48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8913"/>
            <a:ext cx="8229600" cy="1143000"/>
          </a:xfrm>
        </p:spPr>
        <p:txBody>
          <a:bodyPr/>
          <a:lstStyle/>
          <a:p>
            <a:r>
              <a:rPr lang="en-US" dirty="0" smtClean="0"/>
              <a:t>A Few Editorial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11865"/>
            <a:ext cx="8229600" cy="51525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Everything is ML these days (sound familiar?)</a:t>
            </a:r>
          </a:p>
          <a:p>
            <a:endParaRPr lang="en-US" dirty="0" smtClean="0"/>
          </a:p>
          <a:p>
            <a:r>
              <a:rPr lang="en-US" dirty="0" smtClean="0"/>
              <a:t>If you have breakthroughs, you’ll see</a:t>
            </a:r>
          </a:p>
          <a:p>
            <a:pPr lvl="1"/>
            <a:r>
              <a:rPr lang="en-US" dirty="0" smtClean="0"/>
              <a:t>Publications, at least on arXiv</a:t>
            </a:r>
          </a:p>
          <a:p>
            <a:pPr lvl="1"/>
            <a:r>
              <a:rPr lang="en-US" dirty="0" smtClean="0"/>
              <a:t>Open source implementations</a:t>
            </a:r>
          </a:p>
          <a:p>
            <a:pPr lvl="1"/>
            <a:r>
              <a:rPr lang="en-US" dirty="0" smtClean="0"/>
              <a:t>Communities</a:t>
            </a:r>
          </a:p>
          <a:p>
            <a:pPr lvl="1"/>
            <a:endParaRPr lang="en-US" dirty="0"/>
          </a:p>
          <a:p>
            <a:r>
              <a:rPr lang="en-US" dirty="0" smtClean="0"/>
              <a:t>Most ML systems today are largely comprised of open source “big data” components (big data platform), ad-hoc statistical (”ML”) technology, some hardware, and a healthy dose of marketing/hype</a:t>
            </a:r>
          </a:p>
          <a:p>
            <a:pPr lvl="1"/>
            <a:r>
              <a:rPr lang="en-US" dirty="0" smtClean="0"/>
              <a:t>ML in this context means “data driven”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tandard in the industry these days</a:t>
            </a:r>
          </a:p>
          <a:p>
            <a:pPr lvl="1"/>
            <a:r>
              <a:rPr lang="en-US" dirty="0" smtClean="0">
                <a:sym typeface="Wingdings"/>
              </a:rPr>
              <a:t>Watch out for </a:t>
            </a:r>
            <a:r>
              <a:rPr lang="en-US" i="1" dirty="0" err="1" smtClean="0">
                <a:sym typeface="Wingdings"/>
              </a:rPr>
              <a:t>Mlwashing</a:t>
            </a:r>
            <a:r>
              <a:rPr lang="en-US" i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</a:t>
            </a:r>
            <a:r>
              <a:rPr lang="en-US" err="1" smtClean="0">
                <a:sym typeface="Wingdings"/>
              </a:rPr>
              <a:t>cf</a:t>
            </a:r>
            <a:r>
              <a:rPr lang="en-US" smtClean="0">
                <a:sym typeface="Wingdings"/>
              </a:rPr>
              <a:t> open-washing)</a:t>
            </a:r>
            <a:endParaRPr lang="en-US" i="1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74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800" y="101611"/>
            <a:ext cx="99187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We Also Need To Learn From Our Environment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000" i="1" dirty="0" smtClean="0"/>
              <a:t>Learn Control, Not Just Prediction</a:t>
            </a:r>
            <a:endParaRPr lang="en-US" sz="2000" i="1" dirty="0"/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19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6400800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2714156" y="2189019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Hard coded control logic (not learned)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656224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>
                      <a:latin typeface="Dual 400" panose="02000603000000020004" pitchFamily="2" charset="0"/>
                    </a:rPr>
                    <a:t>DevOPs: Agent can learn workflow automation (e.g. 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0139" y="257602"/>
            <a:ext cx="8971722" cy="697813"/>
          </a:xfrm>
        </p:spPr>
        <p:txBody>
          <a:bodyPr>
            <a:normAutofit/>
          </a:bodyPr>
          <a:lstStyle/>
          <a:p>
            <a:pPr>
              <a:tabLst>
                <a:tab pos="449263" algn="l"/>
              </a:tabLst>
            </a:pPr>
            <a:r>
              <a:rPr lang="en-US" sz="3600"/>
              <a:t>Static </a:t>
            </a:r>
            <a:r>
              <a:rPr lang="en-US" sz="3600" dirty="0"/>
              <a:t>vs. Reinforcement Learning Architectures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21279" y="1240317"/>
            <a:ext cx="7810923" cy="2610626"/>
            <a:chOff x="297278" y="1240317"/>
            <a:chExt cx="7810923" cy="26106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8" y="1240317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4089152" y="1456101"/>
              <a:ext cx="4019049" cy="217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833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Learns prediction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>
                  <a:latin typeface="Dual 400" panose="02000603000000020004" pitchFamily="2" charset="0"/>
                </a:rPr>
                <a:t>Largely off-line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21278" y="3998862"/>
            <a:ext cx="8176409" cy="2701768"/>
            <a:chOff x="297277" y="3998862"/>
            <a:chExt cx="8176409" cy="2701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7" y="3998862"/>
              <a:ext cx="3602357" cy="27017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9152" y="3998862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18515" y="-166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13153" y="6085078"/>
            <a:ext cx="47725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Evolution Strategies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hlinkClick r:id="rId4"/>
              </a:rPr>
              <a:t>https://blog.openai.com/evolution-strategies/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89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50" y="1143000"/>
            <a:ext cx="8521700" cy="566281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Lots of Network Data </a:t>
            </a:r>
          </a:p>
          <a:p>
            <a:pPr lvl="1"/>
            <a:r>
              <a:rPr lang="en-US" sz="1600" dirty="0"/>
              <a:t>Standardized and labeled datasets still scarce</a:t>
            </a:r>
          </a:p>
          <a:p>
            <a:pPr lvl="1"/>
            <a:r>
              <a:rPr lang="en-US" sz="1600" dirty="0"/>
              <a:t>M</a:t>
            </a:r>
            <a:r>
              <a:rPr lang="en-US" sz="1600" dirty="0" smtClean="0"/>
              <a:t>ost </a:t>
            </a:r>
            <a:r>
              <a:rPr lang="en-US" sz="1600" dirty="0"/>
              <a:t>network data sources (e.g., netflow) not designed for ML</a:t>
            </a:r>
          </a:p>
          <a:p>
            <a:pPr lvl="1"/>
            <a:r>
              <a:rPr lang="en-US" sz="1600" dirty="0"/>
              <a:t>Arbitrary data might be over-valued</a:t>
            </a: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r>
              <a:rPr lang="en-US" sz="2000" dirty="0"/>
              <a:t>Lots of open source ML frameworks, Cloud APIs, Examples, </a:t>
            </a:r>
            <a:r>
              <a:rPr lang="mr-IN" sz="2000" dirty="0"/>
              <a:t>…</a:t>
            </a:r>
            <a:endParaRPr lang="en-US" sz="2000" dirty="0"/>
          </a:p>
          <a:p>
            <a:pPr lvl="1"/>
            <a:r>
              <a:rPr lang="en-US" sz="1600" dirty="0"/>
              <a:t>Google      -- </a:t>
            </a:r>
            <a:r>
              <a:rPr lang="en-US" sz="1600" dirty="0" err="1"/>
              <a:t>Tensorflow</a:t>
            </a:r>
            <a:r>
              <a:rPr lang="en-US" sz="1600" dirty="0"/>
              <a:t> (</a:t>
            </a:r>
            <a:r>
              <a:rPr lang="en-US" sz="1600" dirty="0">
                <a:hlinkClick r:id="rId2"/>
              </a:rPr>
              <a:t>tensorflow.org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Facebook -- Torch           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Microsoft -- CNTK            (</a:t>
            </a:r>
            <a:r>
              <a:rPr lang="en-US" sz="1600" dirty="0">
                <a:hlinkClick r:id="rId4"/>
              </a:rPr>
              <a:t>https://github.com/Microsoft/CNTK)</a:t>
            </a:r>
            <a:endParaRPr lang="en-US" sz="1600" dirty="0"/>
          </a:p>
          <a:p>
            <a:pPr lvl="1"/>
            <a:r>
              <a:rPr lang="en-US" sz="1600" dirty="0"/>
              <a:t>Amazon    -- MXNET        (</a:t>
            </a:r>
            <a:r>
              <a:rPr lang="en-US" sz="1600" dirty="0">
                <a:hlinkClick r:id="rId5"/>
              </a:rPr>
              <a:t>https://aws.amazon.com/mxnet)</a:t>
            </a:r>
            <a:endParaRPr lang="en-US" sz="1600" dirty="0"/>
          </a:p>
          <a:p>
            <a:pPr lvl="1"/>
            <a:r>
              <a:rPr lang="en-US" sz="1600" dirty="0"/>
              <a:t>Other popular frameworks</a:t>
            </a:r>
          </a:p>
          <a:p>
            <a:pPr lvl="2"/>
            <a:r>
              <a:rPr lang="en-US" sz="1300" dirty="0" err="1"/>
              <a:t>Keras</a:t>
            </a:r>
            <a:r>
              <a:rPr lang="en-US" sz="1300" dirty="0"/>
              <a:t>     (</a:t>
            </a:r>
            <a:r>
              <a:rPr lang="en-US" sz="1300" dirty="0">
                <a:hlinkClick r:id="rId6"/>
              </a:rPr>
              <a:t>https://keras.io/)</a:t>
            </a:r>
            <a:endParaRPr lang="en-US" sz="1300" dirty="0"/>
          </a:p>
          <a:p>
            <a:pPr lvl="2"/>
            <a:r>
              <a:rPr lang="en-US" sz="1300" dirty="0" err="1"/>
              <a:t>Theano</a:t>
            </a:r>
            <a:r>
              <a:rPr lang="en-US" sz="1300" dirty="0"/>
              <a:t> (</a:t>
            </a:r>
            <a:r>
              <a:rPr lang="en-US" sz="1300" dirty="0">
                <a:hlinkClick r:id="rId7"/>
              </a:rPr>
              <a:t>https://github.com/Theano</a:t>
            </a:r>
            <a:r>
              <a:rPr lang="en-US" sz="1300" dirty="0"/>
              <a:t>)</a:t>
            </a:r>
          </a:p>
          <a:p>
            <a:pPr lvl="2"/>
            <a:r>
              <a:rPr lang="mr-IN" sz="1300" dirty="0"/>
              <a:t>…</a:t>
            </a:r>
            <a:endParaRPr lang="en-US" sz="1300" dirty="0"/>
          </a:p>
          <a:p>
            <a:pPr lvl="1"/>
            <a:endParaRPr lang="en-US" sz="1600" dirty="0"/>
          </a:p>
          <a:p>
            <a:r>
              <a:rPr lang="en-US" sz="2000" dirty="0"/>
              <a:t>However, networking industry still dominated by </a:t>
            </a:r>
            <a:r>
              <a:rPr lang="en-US" sz="2000" dirty="0" err="1"/>
              <a:t>MLwashing</a:t>
            </a:r>
            <a:r>
              <a:rPr lang="en-US" sz="2000" dirty="0"/>
              <a:t>, platforms, clustering, </a:t>
            </a:r>
            <a:r>
              <a:rPr lang="mr-IN" sz="2000" dirty="0"/>
              <a:t>…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Skills gap persists and it still requires skill/experience to</a:t>
            </a:r>
          </a:p>
          <a:p>
            <a:pPr lvl="1"/>
            <a:r>
              <a:rPr lang="en-US" sz="1600" dirty="0"/>
              <a:t>Build DNN architectures/models</a:t>
            </a:r>
          </a:p>
          <a:p>
            <a:pPr lvl="1"/>
            <a:r>
              <a:rPr lang="en-US" sz="1600" dirty="0"/>
              <a:t>Find ”good” settings for hyper-parameters</a:t>
            </a:r>
          </a:p>
          <a:p>
            <a:pPr lvl="1"/>
            <a:r>
              <a:rPr lang="en-US" sz="1600" dirty="0"/>
              <a:t>Prevent overfitting</a:t>
            </a:r>
          </a:p>
          <a:p>
            <a:pPr lvl="1"/>
            <a:r>
              <a:rPr lang="en-US" sz="1600" dirty="0"/>
              <a:t>But again, be careful: SOTA </a:t>
            </a:r>
            <a:r>
              <a:rPr lang="en-US" sz="1600" dirty="0" err="1"/>
              <a:t>LSTMs+RLs</a:t>
            </a:r>
            <a:r>
              <a:rPr lang="en-US" sz="1600" dirty="0"/>
              <a:t> are starting to be able to build neural networks</a:t>
            </a:r>
          </a:p>
          <a:p>
            <a:pPr lvl="2"/>
            <a:r>
              <a:rPr lang="en-US" sz="1200" dirty="0">
                <a:hlinkClick r:id="rId8"/>
              </a:rPr>
              <a:t>https://openreview.net/pdf?id=r1Ue8Hcxg</a:t>
            </a:r>
            <a:r>
              <a:rPr lang="en-US" sz="1200" dirty="0"/>
              <a:t>, </a:t>
            </a:r>
            <a:r>
              <a:rPr lang="en-US" sz="1200" dirty="0">
                <a:hlinkClick r:id="rId9"/>
              </a:rPr>
              <a:t>http://papers.nips.cc/paper/6461-learning-to-learn-by-gradient-descent-by-gradient-descent.pdf</a:t>
            </a:r>
            <a:r>
              <a:rPr lang="en-US" sz="1200" dirty="0"/>
              <a:t>, </a:t>
            </a:r>
            <a:r>
              <a:rPr lang="mr-IN" sz="1200" dirty="0"/>
              <a:t>…</a:t>
            </a:r>
            <a:endParaRPr lang="en-US" sz="1200" dirty="0"/>
          </a:p>
          <a:p>
            <a:pPr lvl="1"/>
            <a:r>
              <a:rPr lang="mr-IN" sz="1600" dirty="0"/>
              <a:t>…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All of this said, you </a:t>
            </a:r>
            <a:r>
              <a:rPr lang="en-US" sz="2000" i="1" dirty="0"/>
              <a:t>will</a:t>
            </a:r>
            <a:r>
              <a:rPr lang="en-US" sz="2000" dirty="0"/>
              <a:t> be seeing ML in all facets of networking</a:t>
            </a:r>
          </a:p>
          <a:p>
            <a:pPr lvl="1"/>
            <a:r>
              <a:rPr lang="en-US" sz="1600" dirty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13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 Call To Action</a:t>
            </a:r>
            <a:br>
              <a:rPr lang="en-US" dirty="0"/>
            </a:br>
            <a:r>
              <a:rPr lang="en-US" sz="3100" dirty="0"/>
              <a:t>Where Do We Need To Focus?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531844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Find a Useful Theory of Networking (for ML)</a:t>
            </a:r>
          </a:p>
          <a:p>
            <a:pPr lvl="1"/>
            <a:r>
              <a:rPr lang="en-US" sz="1600" dirty="0"/>
              <a:t>As opposed to ad-hoc approaches</a:t>
            </a:r>
          </a:p>
          <a:p>
            <a:pPr lvl="1"/>
            <a:r>
              <a:rPr lang="en-US" sz="1600" dirty="0"/>
              <a:t>Again, consider the success of convolutional neural networks</a:t>
            </a:r>
          </a:p>
          <a:p>
            <a:pPr lvl="1"/>
            <a:r>
              <a:rPr lang="en-US" sz="1600" dirty="0"/>
              <a:t>What is the “interlingua” for networking?</a:t>
            </a:r>
          </a:p>
          <a:p>
            <a:endParaRPr lang="en-US" sz="1800" dirty="0"/>
          </a:p>
          <a:p>
            <a:r>
              <a:rPr lang="en-US" sz="1800" dirty="0"/>
              <a:t>Public Data Sets</a:t>
            </a:r>
          </a:p>
          <a:p>
            <a:endParaRPr lang="en-US" sz="1800" dirty="0"/>
          </a:p>
          <a:p>
            <a:r>
              <a:rPr lang="en-US" sz="1800" dirty="0"/>
              <a:t>Skill Sets</a:t>
            </a:r>
          </a:p>
          <a:p>
            <a:endParaRPr lang="en-US" sz="1800" dirty="0"/>
          </a:p>
          <a:p>
            <a:r>
              <a:rPr lang="en-US" sz="1800" smtClean="0"/>
              <a:t>Apply </a:t>
            </a:r>
            <a:r>
              <a:rPr lang="en-US" sz="1800" dirty="0"/>
              <a:t>and Deploy SOTA ML Algorithms</a:t>
            </a:r>
          </a:p>
          <a:p>
            <a:pPr lvl="1"/>
            <a:r>
              <a:rPr lang="en-US" sz="1600" dirty="0"/>
              <a:t>Requires scalable ML platforms, frameworks,  and associated automation</a:t>
            </a:r>
          </a:p>
          <a:p>
            <a:endParaRPr lang="en-US" sz="1800" dirty="0"/>
          </a:p>
          <a:p>
            <a:r>
              <a:rPr lang="en-US" sz="1800" dirty="0"/>
              <a:t>Explainable end-to-end systems</a:t>
            </a:r>
          </a:p>
          <a:p>
            <a:endParaRPr lang="en-US" sz="1800" dirty="0"/>
          </a:p>
          <a:p>
            <a:r>
              <a:rPr lang="en-US" sz="1800" dirty="0"/>
              <a:t>Learn control not just prediction </a:t>
            </a:r>
            <a:r>
              <a:rPr lang="en-US" sz="1800" dirty="0">
                <a:sym typeface="Wingdings"/>
              </a:rPr>
              <a:t> Learn from experience</a:t>
            </a:r>
            <a:endParaRPr lang="en-US" sz="1800" dirty="0"/>
          </a:p>
          <a:p>
            <a:pPr lvl="1"/>
            <a:r>
              <a:rPr lang="en-US" sz="1600" dirty="0"/>
              <a:t>Reinforcement Learning</a:t>
            </a:r>
          </a:p>
          <a:p>
            <a:pPr lvl="1"/>
            <a:r>
              <a:rPr lang="en-US" sz="1600" dirty="0"/>
              <a:t>Evolution Strategies (</a:t>
            </a:r>
            <a:r>
              <a:rPr lang="en-US" sz="1600" dirty="0">
                <a:hlinkClick r:id="rId4"/>
              </a:rPr>
              <a:t>https://blog.openai.com/evolution-strategies)</a:t>
            </a:r>
            <a:endParaRPr lang="en-US" sz="1600" dirty="0"/>
          </a:p>
          <a:p>
            <a:pPr lvl="1"/>
            <a:r>
              <a:rPr lang="en-US" sz="1600" dirty="0"/>
              <a:t>Overcome Catastrophic Forgetting (in neural networks) (</a:t>
            </a:r>
            <a:r>
              <a:rPr lang="mr-IN" sz="1600" dirty="0">
                <a:hlinkClick r:id="rId5"/>
              </a:rPr>
              <a:t>https://arxiv.org/abs/1612.00796</a:t>
            </a:r>
            <a:r>
              <a:rPr lang="en-US" sz="1600" dirty="0"/>
              <a:t>)</a:t>
            </a:r>
          </a:p>
          <a:p>
            <a:pPr lvl="1"/>
            <a:r>
              <a:rPr lang="mr-IN" sz="1600" dirty="0"/>
              <a:t>…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3091160" y="815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621" y="65850"/>
            <a:ext cx="8826758" cy="795541"/>
          </a:xfrm>
        </p:spPr>
        <p:txBody>
          <a:bodyPr>
            <a:normAutofit/>
          </a:bodyPr>
          <a:lstStyle/>
          <a:p>
            <a:r>
              <a:rPr lang="en-US" sz="4000" dirty="0"/>
              <a:t>Finally</a:t>
            </a:r>
            <a:r>
              <a:rPr lang="mr-IN" sz="4000" dirty="0"/>
              <a:t>…</a:t>
            </a:r>
            <a:r>
              <a:rPr lang="en-US" sz="4000" dirty="0"/>
              <a:t>Many Beautiful Mysteries Remain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621" y="979709"/>
            <a:ext cx="8705460" cy="571084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Back-propagation</a:t>
            </a:r>
          </a:p>
          <a:p>
            <a:pPr lvl="1"/>
            <a:r>
              <a:rPr lang="en-US" sz="1600" dirty="0"/>
              <a:t>Gradient-based optimization/back-propagation</a:t>
            </a:r>
          </a:p>
          <a:p>
            <a:pPr lvl="1"/>
            <a:r>
              <a:rPr lang="en-US" sz="1600" dirty="0"/>
              <a:t>Why is such a simple algorithm so powerful</a:t>
            </a:r>
            <a:r>
              <a:rPr lang="en-US" sz="1600" dirty="0" smtClean="0"/>
              <a:t>?</a:t>
            </a:r>
          </a:p>
          <a:p>
            <a:pPr lvl="1"/>
            <a:r>
              <a:rPr lang="en-US" sz="1600" dirty="0" smtClean="0"/>
              <a:t>Adversarial Images</a:t>
            </a:r>
          </a:p>
          <a:p>
            <a:pPr lvl="2"/>
            <a:r>
              <a:rPr lang="en-US" sz="1300" dirty="0" smtClean="0">
                <a:hlinkClick r:id="rId4"/>
              </a:rPr>
              <a:t>https://arxiv.org/pdf/1412.6572.pdf</a:t>
            </a:r>
            <a:endParaRPr lang="en-US" sz="1300" dirty="0"/>
          </a:p>
          <a:p>
            <a:pPr lvl="1"/>
            <a:endParaRPr lang="en-US" sz="1600" dirty="0"/>
          </a:p>
          <a:p>
            <a:r>
              <a:rPr lang="en-US" sz="2000" dirty="0"/>
              <a:t>New optimizer/</a:t>
            </a:r>
            <a:r>
              <a:rPr lang="en-US" sz="2000" dirty="0" err="1"/>
              <a:t>optimizee</a:t>
            </a:r>
            <a:r>
              <a:rPr lang="en-US" sz="2000" dirty="0"/>
              <a:t> paradigms</a:t>
            </a:r>
          </a:p>
          <a:p>
            <a:pPr lvl="1"/>
            <a:r>
              <a:rPr lang="en-US" sz="1800" dirty="0" err="1"/>
              <a:t>AlphaGo</a:t>
            </a:r>
            <a:endParaRPr lang="en-US" sz="1800" dirty="0"/>
          </a:p>
          <a:p>
            <a:pPr lvl="2"/>
            <a:r>
              <a:rPr lang="en-US" sz="1400" dirty="0">
                <a:hlinkClick r:id="rId5"/>
              </a:rPr>
              <a:t>https://deepmind.com/research/alphago</a:t>
            </a:r>
            <a:endParaRPr lang="en-US" sz="1400" dirty="0"/>
          </a:p>
          <a:p>
            <a:pPr lvl="1"/>
            <a:r>
              <a:rPr lang="en-US" sz="1600" dirty="0" smtClean="0"/>
              <a:t>Generative </a:t>
            </a:r>
            <a:r>
              <a:rPr lang="en-US" sz="1600" dirty="0"/>
              <a:t>Adversarial Nets (GANs)</a:t>
            </a:r>
            <a:endParaRPr lang="en-US" sz="1600" dirty="0">
              <a:hlinkClick r:id="rId6"/>
            </a:endParaRPr>
          </a:p>
          <a:p>
            <a:pPr lvl="2"/>
            <a:r>
              <a:rPr lang="en-US" sz="1400" dirty="0">
                <a:hlinkClick r:id="rId6"/>
              </a:rPr>
              <a:t>https://arxiv.org/abs/1412.6572</a:t>
            </a:r>
            <a:endParaRPr lang="en-US" sz="1400" dirty="0"/>
          </a:p>
          <a:p>
            <a:pPr lvl="1"/>
            <a:r>
              <a:rPr lang="en-US" sz="1600" dirty="0"/>
              <a:t>Learning to learn by gradient descent by gradient descent</a:t>
            </a:r>
          </a:p>
          <a:p>
            <a:pPr lvl="2"/>
            <a:r>
              <a:rPr lang="mr-IN" sz="1400" dirty="0">
                <a:hlinkClick r:id="rId7"/>
              </a:rPr>
              <a:t>https://arxiv.org/abs/1606.04474</a:t>
            </a:r>
            <a:endParaRPr lang="en-US" sz="1400" dirty="0"/>
          </a:p>
          <a:p>
            <a:pPr lvl="1"/>
            <a:r>
              <a:rPr lang="en-US" sz="1600" dirty="0"/>
              <a:t>Neural Architecture Search With Reinforcement Learning</a:t>
            </a:r>
          </a:p>
          <a:p>
            <a:pPr lvl="2"/>
            <a:r>
              <a:rPr lang="en-US" sz="1400" dirty="0">
                <a:hlinkClick r:id="rId8"/>
              </a:rPr>
              <a:t>https://openreview.net/pdf?id=r1Ue8Hcxg</a:t>
            </a:r>
            <a:endParaRPr lang="en-US" sz="1400" dirty="0"/>
          </a:p>
          <a:p>
            <a:endParaRPr lang="en-US" sz="1600" dirty="0"/>
          </a:p>
          <a:p>
            <a:r>
              <a:rPr lang="en-US" sz="2000" dirty="0"/>
              <a:t>Neural Nets</a:t>
            </a:r>
          </a:p>
          <a:p>
            <a:pPr lvl="1"/>
            <a:r>
              <a:rPr lang="en-US" sz="1600" dirty="0"/>
              <a:t>What are the units (artificial neurons) actually doing?</a:t>
            </a:r>
          </a:p>
          <a:p>
            <a:pPr lvl="1"/>
            <a:r>
              <a:rPr lang="en-US" sz="1600" dirty="0">
                <a:hlinkClick r:id="rId9"/>
              </a:rPr>
              <a:t>https://arxiv.org/pdf/1509.06321.pdf</a:t>
            </a: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Why does deep and cheap learning work so well?</a:t>
            </a:r>
          </a:p>
          <a:p>
            <a:pPr lvl="1"/>
            <a:r>
              <a:rPr lang="en-US" sz="1600" dirty="0"/>
              <a:t>Physics perspective</a:t>
            </a:r>
          </a:p>
          <a:p>
            <a:pPr lvl="1"/>
            <a:r>
              <a:rPr lang="en-US" sz="1600" dirty="0">
                <a:hlinkClick r:id="rId10"/>
              </a:rPr>
              <a:t>http://arxiv.org/pdf/1608.08225v1.pdf</a:t>
            </a:r>
            <a:endParaRPr lang="en-US" sz="1600" dirty="0"/>
          </a:p>
          <a:p>
            <a:endParaRPr lang="en-US" sz="2000" dirty="0"/>
          </a:p>
          <a:p>
            <a:r>
              <a:rPr lang="en-US" sz="2000" dirty="0"/>
              <a:t>Many Others</a:t>
            </a:r>
          </a:p>
          <a:p>
            <a:pPr lvl="1">
              <a:buFont typeface="Arial" charset="0"/>
              <a:buChar char="•"/>
            </a:pPr>
            <a:endParaRPr lang="en-US" sz="1100" dirty="0">
              <a:hlinkClick r:id="rId11"/>
            </a:endParaRPr>
          </a:p>
          <a:p>
            <a:pPr lvl="1">
              <a:buFont typeface="Arial" charset="0"/>
              <a:buChar char="•"/>
            </a:pPr>
            <a:endParaRPr lang="en-US" sz="1100" dirty="0">
              <a:hlinkClick r:id="rId11"/>
            </a:endParaRPr>
          </a:p>
          <a:p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76" y="2446418"/>
            <a:ext cx="3068903" cy="1940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77" y="4505007"/>
            <a:ext cx="3068903" cy="123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29299" y="5854702"/>
                <a:ext cx="468008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/>
                  <a:t>Say there are 8 bits of grayscale </a:t>
                </a:r>
                <a:r>
                  <a:rPr lang="en-US" sz="1200" dirty="0">
                    <a:sym typeface="Wingdings"/>
                  </a:rPr>
                  <a:t> 256</a:t>
                </a:r>
                <a:r>
                  <a:rPr lang="en-US" sz="1200" baseline="30000" dirty="0">
                    <a:sym typeface="Wingdings"/>
                  </a:rPr>
                  <a:t>784</a:t>
                </a:r>
                <a:r>
                  <a:rPr lang="en-US" sz="1200" dirty="0">
                    <a:sym typeface="Wingdings"/>
                  </a:rPr>
                  <a:t> 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200" dirty="0"/>
                  <a:t>Our autoencoder had 156800 parameters and 156800</a:t>
                </a:r>
                <a:r>
                  <a:rPr lang="en-US" sz="1200" dirty="0"/>
                  <a:t>/256</a:t>
                </a:r>
                <a:r>
                  <a:rPr lang="en-US" sz="1200" baseline="30000" dirty="0"/>
                  <a:t>784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≈0</m:t>
                    </m:r>
                  </m:oMath>
                </a14:m>
                <a:endParaRPr lang="en-US" sz="1200" dirty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>
                    <a:sym typeface="Wingdings"/>
                  </a:rPr>
                  <a:t>So how can a simple autoencoder find the MNIST subspace?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  <a:blipFill rotWithShape="0">
                <a:blip r:embed="rId14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76" y="1109755"/>
            <a:ext cx="3068903" cy="1220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30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04785"/>
            <a:ext cx="8229600" cy="4545496"/>
          </a:xfrm>
        </p:spPr>
        <p:txBody>
          <a:bodyPr>
            <a:normAutofit fontScale="92500" lnSpcReduction="10000"/>
          </a:bodyPr>
          <a:lstStyle/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ML Workflows, Pipelines, and Methodology: Automation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 Brief Look At The State Of “ML for Networking” Industry</a:t>
            </a:r>
          </a:p>
          <a:p>
            <a:endParaRPr lang="en-US" sz="2400" dirty="0"/>
          </a:p>
          <a:p>
            <a:r>
              <a:rPr lang="en-US" sz="2400" dirty="0"/>
              <a:t>Technical explanations/code</a:t>
            </a:r>
            <a:endParaRPr lang="en-US" sz="2400" dirty="0">
              <a:hlinkClick r:id="rId3"/>
            </a:endParaRPr>
          </a:p>
          <a:p>
            <a:pPr lvl="1"/>
            <a:r>
              <a:rPr lang="en-US" sz="2000" dirty="0">
                <a:hlinkClick r:id="rId4"/>
              </a:rPr>
              <a:t>https://github.com/davidmeyer/ml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06" y="4557395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1778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51154" y="2902226"/>
            <a:ext cx="3089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986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For This Talk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33514" y="1467323"/>
            <a:ext cx="8671810" cy="5329123"/>
            <a:chOff x="209514" y="1467322"/>
            <a:chExt cx="8671810" cy="5329123"/>
          </a:xfrm>
        </p:grpSpPr>
        <p:sp>
          <p:nvSpPr>
            <p:cNvPr id="5" name="TextBox 4"/>
            <p:cNvSpPr txBox="1"/>
            <p:nvPr/>
          </p:nvSpPr>
          <p:spPr>
            <a:xfrm>
              <a:off x="209514" y="1467322"/>
              <a:ext cx="86718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The goals for this talk are to briefly review the </a:t>
              </a:r>
            </a:p>
            <a:p>
              <a:r>
                <a:rPr lang="en-US" sz="3600" dirty="0"/>
                <a:t>state of the art in Machine Learning as applied to data networking, with particular focus on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What is practical today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What are the challenges</a:t>
              </a:r>
              <a:r>
                <a:rPr lang="en-US" sz="3200" baseline="30000" dirty="0"/>
                <a:t>1</a:t>
              </a:r>
              <a:r>
                <a:rPr lang="en-US" sz="3200" dirty="0"/>
                <a:t>, and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What are the opportunities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95" y="6488668"/>
              <a:ext cx="561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Noting the these challenges are both technological and socio-economic.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486" y="5516878"/>
              <a:ext cx="85038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We’ll go easy on the math here, but if you’re interested in that part of all of this</a:t>
              </a:r>
            </a:p>
            <a:p>
              <a:r>
                <a:rPr lang="en-US" sz="2000" dirty="0"/>
                <a:t>see </a:t>
              </a:r>
              <a:r>
                <a:rPr lang="en-US" sz="2000" dirty="0">
                  <a:hlinkClick r:id="rId4"/>
                </a:rPr>
                <a:t>http://www.1-4-5.net/~dmm/ml</a:t>
              </a:r>
              <a:r>
                <a:rPr lang="en-US" sz="2000" dirty="0"/>
                <a:t> for some introductory material.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96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4724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You might be surprised but what is going to drive innovation in the enterprise and in the public cloud is machine learning.</a:t>
            </a:r>
          </a:p>
          <a:p>
            <a:endParaRPr lang="en-US" sz="4800" b="1" dirty="0"/>
          </a:p>
          <a:p>
            <a:r>
              <a:rPr lang="en-US" sz="2400" b="1" dirty="0"/>
              <a:t>Bill Coughran, Sequoia Capital </a:t>
            </a:r>
            <a:r>
              <a:rPr lang="en-US" sz="2400" dirty="0">
                <a:hlinkClick r:id="rId4"/>
              </a:rPr>
              <a:t>#‎ONUGSpring16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1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4724" y="1554766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/>
              <a:t>Chris Wright, RedHat CTO </a:t>
            </a:r>
            <a:r>
              <a:rPr lang="en-US" sz="2400" dirty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95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133" y="74583"/>
            <a:ext cx="8229600" cy="1143000"/>
          </a:xfrm>
        </p:spPr>
        <p:txBody>
          <a:bodyPr/>
          <a:lstStyle/>
          <a:p>
            <a:r>
              <a:rPr lang="en-US" dirty="0" smtClean="0"/>
              <a:t>But Be Careful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118380" y="1079278"/>
            <a:ext cx="7264425" cy="5772068"/>
            <a:chOff x="2118380" y="1079278"/>
            <a:chExt cx="7264425" cy="5772068"/>
          </a:xfrm>
        </p:grpSpPr>
        <p:grpSp>
          <p:nvGrpSpPr>
            <p:cNvPr id="4" name="Group 3"/>
            <p:cNvGrpSpPr/>
            <p:nvPr/>
          </p:nvGrpSpPr>
          <p:grpSpPr>
            <a:xfrm>
              <a:off x="2118380" y="1079278"/>
              <a:ext cx="7264425" cy="5501723"/>
              <a:chOff x="309928" y="1248582"/>
              <a:chExt cx="7264425" cy="55017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655" y="1894284"/>
                <a:ext cx="5731698" cy="4856021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1731818" y="1648692"/>
                <a:ext cx="1745673" cy="1011381"/>
              </a:xfrm>
              <a:prstGeom prst="line">
                <a:avLst/>
              </a:prstGeom>
              <a:ln w="22225">
                <a:solidFill>
                  <a:srgbClr val="00B0F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9928" y="1248582"/>
                <a:ext cx="2308581" cy="4001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You are here (again)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556478" y="6574347"/>
              <a:ext cx="2673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3"/>
                </a:rPr>
                <a:t>https://en.wikipedia.org/wiki/AI_winter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92216" y="1644347"/>
            <a:ext cx="8667868" cy="5206999"/>
            <a:chOff x="1112261" y="707133"/>
            <a:chExt cx="8667868" cy="5206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61" y="707133"/>
              <a:ext cx="8515401" cy="48398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1112261" y="5637133"/>
              <a:ext cx="5156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hlinkClick r:id="rId5"/>
                </a:rPr>
                <a:t>http://approximatelycorrect.com/2017/03/28/the-ai-misinformation-epidemic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51961" y="1126583"/>
              <a:ext cx="8528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Google Trends</a:t>
              </a:r>
              <a:r>
                <a:rPr lang="en-US" sz="1600" dirty="0"/>
                <a:t>: people are searching for </a:t>
              </a:r>
              <a:r>
                <a:rPr lang="en-US" sz="1600" i="1" dirty="0"/>
                <a:t>machine learning </a:t>
              </a:r>
              <a:r>
                <a:rPr lang="en-US" sz="1600" dirty="0"/>
                <a:t>nearly five times as often as five years ago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17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934" y="1157283"/>
            <a:ext cx="8443913" cy="558641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ML community has a long history of</a:t>
            </a:r>
          </a:p>
          <a:p>
            <a:pPr lvl="1"/>
            <a:r>
              <a:rPr lang="en-US" sz="1400" dirty="0"/>
              <a:t>Open Source</a:t>
            </a:r>
          </a:p>
          <a:p>
            <a:pPr lvl="2"/>
            <a:r>
              <a:rPr lang="en-US" sz="1200" dirty="0">
                <a:hlinkClick r:id="rId3"/>
              </a:rPr>
              <a:t>https://www.tensorflow.org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https://openai.com</a:t>
            </a:r>
            <a:r>
              <a:rPr lang="en-US" sz="1200" dirty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5"/>
              </a:rPr>
              <a:t>https://deepmind.com/blog/open-sourcing-deepmind-lab</a:t>
            </a:r>
            <a:endParaRPr lang="en-US" sz="1200" dirty="0"/>
          </a:p>
          <a:p>
            <a:pPr lvl="1"/>
            <a:r>
              <a:rPr lang="en-US" sz="1400" dirty="0"/>
              <a:t>Open Data</a:t>
            </a:r>
          </a:p>
          <a:p>
            <a:pPr lvl="2"/>
            <a:r>
              <a:rPr lang="en-US" sz="1200" dirty="0">
                <a:hlinkClick r:id="rId6"/>
              </a:rPr>
              <a:t>http://image-net.org</a:t>
            </a:r>
            <a:r>
              <a:rPr lang="en-US" sz="1200" dirty="0"/>
              <a:t>, </a:t>
            </a:r>
            <a:r>
              <a:rPr lang="mr-IN" sz="1200" dirty="0"/>
              <a:t>…</a:t>
            </a:r>
            <a:endParaRPr lang="en-US" sz="1200" dirty="0"/>
          </a:p>
          <a:p>
            <a:pPr lvl="1"/>
            <a:r>
              <a:rPr lang="en-US" sz="1400" dirty="0"/>
              <a:t>Open Models</a:t>
            </a:r>
          </a:p>
          <a:p>
            <a:pPr lvl="2"/>
            <a:r>
              <a:rPr lang="en-US" sz="1200" dirty="0">
                <a:hlinkClick r:id="rId7"/>
              </a:rPr>
              <a:t>https://github.com/BVLC/caffe/tree/master/models/bvlc_alexnet</a:t>
            </a:r>
            <a:r>
              <a:rPr lang="en-US" sz="1200" dirty="0"/>
              <a:t>, </a:t>
            </a:r>
            <a:r>
              <a:rPr lang="mr-IN" sz="1200" dirty="0"/>
              <a:t>…</a:t>
            </a:r>
            <a:endParaRPr lang="en-US" sz="1200" dirty="0"/>
          </a:p>
          <a:p>
            <a:pPr lvl="1"/>
            <a:r>
              <a:rPr lang="en-US" sz="1400" dirty="0"/>
              <a:t>Open Science</a:t>
            </a:r>
          </a:p>
          <a:p>
            <a:pPr lvl="2"/>
            <a:r>
              <a:rPr lang="en-US" sz="1200" dirty="0">
                <a:hlinkClick r:id="rId8"/>
              </a:rPr>
              <a:t>https://arxiv.org</a:t>
            </a:r>
            <a:r>
              <a:rPr lang="en-US" sz="1200" dirty="0"/>
              <a:t>, </a:t>
            </a:r>
            <a:r>
              <a:rPr lang="en-US" sz="1200" dirty="0">
                <a:hlinkClick r:id="rId9"/>
              </a:rPr>
              <a:t>https://openreview.net</a:t>
            </a:r>
            <a:r>
              <a:rPr lang="en-US" sz="1200" dirty="0"/>
              <a:t>, </a:t>
            </a:r>
            <a:r>
              <a:rPr lang="mr-IN" sz="1200" dirty="0"/>
              <a:t>…</a:t>
            </a:r>
            <a:endParaRPr lang="en-US" sz="1200" dirty="0"/>
          </a:p>
          <a:p>
            <a:pPr lvl="1"/>
            <a:r>
              <a:rPr lang="en-US" sz="1400" dirty="0"/>
              <a:t>Integrating all of these ideas</a:t>
            </a:r>
            <a:endParaRPr lang="en-US" sz="1400" dirty="0">
              <a:hlinkClick r:id="rId10"/>
            </a:endParaRPr>
          </a:p>
          <a:p>
            <a:pPr lvl="2"/>
            <a:r>
              <a:rPr lang="en-US" sz="1200" dirty="0">
                <a:hlinkClick r:id="rId10"/>
              </a:rPr>
              <a:t>http://ai-on.org/</a:t>
            </a:r>
            <a:endParaRPr lang="en-US" sz="1200" dirty="0"/>
          </a:p>
          <a:p>
            <a:pPr lvl="2"/>
            <a:r>
              <a:rPr lang="en-US" sz="1200" dirty="0">
                <a:hlinkClick r:id="rId11"/>
              </a:rPr>
              <a:t>http://distill.pub</a:t>
            </a:r>
            <a:endParaRPr lang="en-US" sz="1200" dirty="0"/>
          </a:p>
          <a:p>
            <a:pPr lvl="2"/>
            <a:endParaRPr lang="en-US" sz="1200" dirty="0"/>
          </a:p>
          <a:p>
            <a:endParaRPr lang="en-US" sz="1800" dirty="0"/>
          </a:p>
          <a:p>
            <a:r>
              <a:rPr lang="en-US" sz="1800" dirty="0"/>
              <a:t>So when there are important breakthroughs in ML, you see</a:t>
            </a:r>
          </a:p>
          <a:p>
            <a:pPr lvl="1"/>
            <a:r>
              <a:rPr lang="en-US" sz="1400" dirty="0"/>
              <a:t>Published descriptions and results, at least on arXiv</a:t>
            </a:r>
          </a:p>
          <a:p>
            <a:pPr lvl="1"/>
            <a:r>
              <a:rPr lang="en-US" sz="1400" dirty="0"/>
              <a:t>Diverse set of open source implementations</a:t>
            </a:r>
          </a:p>
          <a:p>
            <a:pPr lvl="1"/>
            <a:r>
              <a:rPr lang="en-US" sz="1400" dirty="0"/>
              <a:t>Growing communities</a:t>
            </a:r>
          </a:p>
          <a:p>
            <a:pPr lvl="2"/>
            <a:r>
              <a:rPr lang="en-US" sz="1200" dirty="0">
                <a:hlinkClick r:id="rId12"/>
              </a:rPr>
              <a:t>https://github.com/robertsdionne/neural-network-papers</a:t>
            </a:r>
            <a:endParaRPr lang="en-US" sz="1200" dirty="0"/>
          </a:p>
          <a:p>
            <a:pPr lvl="2"/>
            <a:r>
              <a:rPr lang="en-US" sz="1200" dirty="0">
                <a:hlinkClick r:id="rId13"/>
              </a:rPr>
              <a:t>https://github.com/kjw0612/awesome-deep-vision</a:t>
            </a:r>
            <a:endParaRPr lang="en-US" sz="1200" dirty="0"/>
          </a:p>
          <a:p>
            <a:pPr lvl="1"/>
            <a:r>
              <a:rPr lang="en-US" sz="1400" dirty="0"/>
              <a:t>Public/Private Partnerships</a:t>
            </a:r>
          </a:p>
          <a:p>
            <a:pPr lvl="2"/>
            <a:r>
              <a:rPr lang="en-US" sz="1200" dirty="0">
                <a:hlinkClick r:id="rId14"/>
              </a:rPr>
              <a:t>https://www.utoronto.ca/news/vector-institute-points-toronto-global-hot-spot-ai-research</a:t>
            </a:r>
            <a:endParaRPr lang="en-US" sz="1200" dirty="0"/>
          </a:p>
          <a:p>
            <a:pPr lvl="1"/>
            <a:r>
              <a:rPr lang="en-US" sz="1400" dirty="0"/>
              <a:t>Importantly, if you don’t see these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356" y="274638"/>
            <a:ext cx="8229600" cy="5744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Other Important Observation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772" y="4452781"/>
            <a:ext cx="2322154" cy="1571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3" name="Group 12"/>
          <p:cNvGrpSpPr/>
          <p:nvPr/>
        </p:nvGrpSpPr>
        <p:grpSpPr>
          <a:xfrm>
            <a:off x="7985772" y="1274764"/>
            <a:ext cx="2332184" cy="3081944"/>
            <a:chOff x="7985772" y="1274764"/>
            <a:chExt cx="2332184" cy="30819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772" y="2824380"/>
              <a:ext cx="2323075" cy="1532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614" y="1274764"/>
              <a:ext cx="2330342" cy="14321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05193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7768</TotalTime>
  <Words>2617</Words>
  <Application>Microsoft Macintosh PowerPoint</Application>
  <PresentationFormat>Widescreen</PresentationFormat>
  <Paragraphs>557</Paragraphs>
  <Slides>49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Cambria Math</vt:lpstr>
      <vt:lpstr>Dual 400</vt:lpstr>
      <vt:lpstr>Mangal</vt:lpstr>
      <vt:lpstr>Wingdings</vt:lpstr>
      <vt:lpstr>Office Theme</vt:lpstr>
      <vt:lpstr>Beyond Siri: Applying Machine Learning  To Network Automation</vt:lpstr>
      <vt:lpstr>Before We Dive In</vt:lpstr>
      <vt:lpstr>Aside: This Talk Isn’t Really About NLP…</vt:lpstr>
      <vt:lpstr>Aside: SOTA NLP, continued (Zero-shot Learning)</vt:lpstr>
      <vt:lpstr>Goals For This Talk</vt:lpstr>
      <vt:lpstr>PowerPoint Presentation</vt:lpstr>
      <vt:lpstr>PowerPoint Presentation</vt:lpstr>
      <vt:lpstr>But Be Careful…</vt:lpstr>
      <vt:lpstr>One Other Important Observation</vt:lpstr>
      <vt:lpstr>Example: Apple</vt:lpstr>
      <vt:lpstr>That Said… All Things ML Are Moving At Warp Speed</vt:lpstr>
      <vt:lpstr>Agenda</vt:lpstr>
      <vt:lpstr>First, Where Have All The Successes Been?</vt:lpstr>
      <vt:lpstr>Data</vt:lpstr>
      <vt:lpstr>Talent Pipelines</vt:lpstr>
      <vt:lpstr>Said Another Way Artificial intelligence is all about math https://code.facebook.com/pages/1902086376686983 </vt:lpstr>
      <vt:lpstr>Agenda</vt:lpstr>
      <vt:lpstr>Machine Learning In The Real World</vt:lpstr>
      <vt:lpstr>The Scientific Method Applied To Machine Learning</vt:lpstr>
      <vt:lpstr>Machine Learning Workflow/Pipelines For Networking</vt:lpstr>
      <vt:lpstr>Said Another Way…</vt:lpstr>
      <vt:lpstr>Ok, So What Is Anomaly Detection And Classification All About?</vt:lpstr>
      <vt:lpstr>Typical Anomaly Detection Use Case Profiling Host Behavior</vt:lpstr>
      <vt:lpstr>Autoencoder Example Detecting Anomalies in Handwritten Digits</vt:lpstr>
      <vt:lpstr>One Way To Learn To Recognize MNIST Use An Autoencoder For Binary Classification  Special Kind of Neural Network</vt:lpstr>
      <vt:lpstr>But First: What Does A Single Neuron Do?</vt:lpstr>
      <vt:lpstr>So What Kinds of Things Can a Single Artificial Neuron Compute?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How Much Of This Has Been  Applied To Networking?</vt:lpstr>
      <vt:lpstr>Agenda</vt:lpstr>
      <vt:lpstr>First, We’ve Seen All Of This (And More)</vt:lpstr>
      <vt:lpstr>So What About Networking?</vt:lpstr>
      <vt:lpstr>5G Networks</vt:lpstr>
      <vt:lpstr>Perhaps More Interestingly</vt:lpstr>
      <vt:lpstr>However…</vt:lpstr>
      <vt:lpstr>And…</vt:lpstr>
      <vt:lpstr>So Why The Slow Uptake?</vt:lpstr>
      <vt:lpstr>A Few Editorial Comments</vt:lpstr>
      <vt:lpstr>We Also Need To Learn From Our Environment Learn Control, Not Just Prediction</vt:lpstr>
      <vt:lpstr>Static vs. Reinforcement Learning Architectures</vt:lpstr>
      <vt:lpstr>Summary</vt:lpstr>
      <vt:lpstr>So Call To Action Where Do We Need To Focus?</vt:lpstr>
      <vt:lpstr>Finally…Many Beautiful Mysteries Remain</vt:lpstr>
      <vt:lpstr>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3340</cp:revision>
  <cp:lastPrinted>2016-12-13T18:22:50Z</cp:lastPrinted>
  <dcterms:created xsi:type="dcterms:W3CDTF">2015-05-12T14:16:44Z</dcterms:created>
  <dcterms:modified xsi:type="dcterms:W3CDTF">2017-04-05T14:43:53Z</dcterms:modified>
  <cp:category/>
</cp:coreProperties>
</file>